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45"/>
  </p:notesMasterIdLst>
  <p:sldIdLst>
    <p:sldId id="257" r:id="rId2"/>
    <p:sldId id="258" r:id="rId3"/>
    <p:sldId id="418" r:id="rId4"/>
    <p:sldId id="260" r:id="rId5"/>
    <p:sldId id="274" r:id="rId6"/>
    <p:sldId id="426" r:id="rId7"/>
    <p:sldId id="363" r:id="rId8"/>
    <p:sldId id="276" r:id="rId9"/>
    <p:sldId id="420" r:id="rId10"/>
    <p:sldId id="425" r:id="rId11"/>
    <p:sldId id="361" r:id="rId12"/>
    <p:sldId id="362" r:id="rId13"/>
    <p:sldId id="290" r:id="rId14"/>
    <p:sldId id="272" r:id="rId15"/>
    <p:sldId id="273" r:id="rId16"/>
    <p:sldId id="266" r:id="rId17"/>
    <p:sldId id="294" r:id="rId18"/>
    <p:sldId id="278" r:id="rId19"/>
    <p:sldId id="321" r:id="rId20"/>
    <p:sldId id="322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378" r:id="rId29"/>
    <p:sldId id="302" r:id="rId30"/>
    <p:sldId id="299" r:id="rId31"/>
    <p:sldId id="301" r:id="rId32"/>
    <p:sldId id="281" r:id="rId33"/>
    <p:sldId id="283" r:id="rId34"/>
    <p:sldId id="327" r:id="rId35"/>
    <p:sldId id="328" r:id="rId36"/>
    <p:sldId id="340" r:id="rId37"/>
    <p:sldId id="341" r:id="rId38"/>
    <p:sldId id="342" r:id="rId39"/>
    <p:sldId id="326" r:id="rId40"/>
    <p:sldId id="390" r:id="rId41"/>
    <p:sldId id="424" r:id="rId42"/>
    <p:sldId id="428" r:id="rId43"/>
    <p:sldId id="427" r:id="rId4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3C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FC1CE-B0D4-490C-B51E-664BF517F61A}" type="datetimeFigureOut">
              <a:rPr lang="cs-CZ" smtClean="0"/>
              <a:t>04.12.2020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2DC47-C402-47FB-A315-FB14052719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986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4342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73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292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9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52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90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7048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11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34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29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651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892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34208" y="3644719"/>
            <a:ext cx="7772400" cy="1014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48608" y="4736244"/>
            <a:ext cx="6858000" cy="4512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299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í sníme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95887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5C2A08"/>
              </a:buClr>
              <a:buFont typeface="Calibri"/>
              <a:buNone/>
              <a:defRPr sz="4500" b="0" i="0" u="none" strike="noStrike" cap="none" baseline="0">
                <a:solidFill>
                  <a:srgbClr val="5C2A08"/>
                </a:solidFill>
                <a:latin typeface="DaxlinePro-Regular" panose="02000503060000020004" pitchFamily="50" charset="0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1143000" y="2907444"/>
            <a:ext cx="6858000" cy="23767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DaxlinePro-Regular" panose="02000503060000020004" pitchFamily="50" charset="0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359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33C0B"/>
              </a:buClr>
              <a:buFont typeface="Calibri"/>
              <a:buNone/>
              <a:defRPr sz="3300" b="0" i="0" u="none" strike="noStrike" cap="non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3370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8785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33C0B"/>
              </a:buClr>
              <a:buFont typeface="Calibri"/>
              <a:buNone/>
              <a:defRPr sz="3300" b="0" i="0" u="none" strike="noStrike" cap="non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29842" y="2505077"/>
            <a:ext cx="3868340" cy="275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29151" y="2505077"/>
            <a:ext cx="3887390" cy="2752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0405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23887" y="17701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33C0B"/>
              </a:buClr>
              <a:buFont typeface="Calibri"/>
              <a:buNone/>
              <a:defRPr sz="4050" b="0" i="0" u="none" strike="noStrike" cap="non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23887" y="3192862"/>
            <a:ext cx="7886700" cy="17132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6744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33C0B"/>
              </a:buClr>
              <a:buFont typeface="Calibri"/>
              <a:buNone/>
              <a:defRPr sz="3300" b="0" i="0" u="none" strike="noStrike" cap="non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3886200" cy="336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29150" y="1825627"/>
            <a:ext cx="3886200" cy="33618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2106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33C0B"/>
              </a:buClr>
              <a:buFont typeface="Calibri"/>
              <a:buNone/>
              <a:defRPr sz="3300" b="0" i="0" u="none" strike="noStrike" cap="non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925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9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9841" y="457202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833C0B"/>
              </a:buClr>
              <a:buFont typeface="Calibri"/>
              <a:buNone/>
              <a:defRPr sz="2400" b="0" i="0" u="none" strike="noStrike" cap="none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3869805" y="1099037"/>
            <a:ext cx="4629150" cy="48093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29841" y="2057402"/>
            <a:ext cx="2949178" cy="3209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98484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loobrazovkový ná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424" y="1447800"/>
            <a:ext cx="7860323" cy="4932452"/>
          </a:xfrm>
        </p:spPr>
        <p:txBody>
          <a:bodyPr anchor="ctr" anchorCtr="0"/>
          <a:lstStyle>
            <a:lvl1pPr algn="ctr">
              <a:defRPr sz="5400"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3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1" y="6356353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123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80" r:id="rId8"/>
    <p:sldLayoutId id="2147483670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.org/style/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icmj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uncilscienceeditors.org/publications/style.cfm" TargetMode="External"/><Relationship Id="rId4" Type="http://schemas.openxmlformats.org/officeDocument/2006/relationships/hyperlink" Target="http://www.samford.edu/schools/pharmacy/dic/amaquickref07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itlib.cvtisr.sk/archiv/2013/2/citovanie-a-odkazovanie-na-pouzite-zdroje-podla-noveho-standardu-iso-690-2010-cast-1-tvorba-bibliografickych-odkazov.html?page_id=245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itlib.cvtisr.sk/archiv/2013/3/citovanie-a-odkazovanie-na-pouzite-zdroje-podla-noveho-standardu-iso-690-2010-cast-2-prvky-a-techniky-citovania.html?page_id=2516" TargetMode="External"/><Relationship Id="rId2" Type="http://schemas.openxmlformats.org/officeDocument/2006/relationships/hyperlink" Target="https://itlib.cvtisr.sk/archiv/2013/2/citovanie-a-odkazovanie-na-pouzite-zdroje-podla-noveho-standardu-iso-690-2010-cast-1-tvorba-bibliografickych-odkazov.html?page_id=245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idas.uniba.sk/?page_id=752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henrieta.gabrisova@citace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ri.hhs.gov/sites/default/files/plagiarism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2221412" y="1304925"/>
            <a:ext cx="6065338" cy="187038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 algn="l">
              <a:buSzPct val="25000"/>
            </a:pPr>
            <a:r>
              <a:rPr lang="sk-SK" b="1" dirty="0"/>
              <a:t>Nebojme sa citovať</a:t>
            </a:r>
            <a:r>
              <a:rPr lang="it-IT" b="1" dirty="0"/>
              <a:t> </a:t>
            </a:r>
            <a:br>
              <a:rPr lang="sk-SK" dirty="0"/>
            </a:br>
            <a:br>
              <a:rPr lang="sk-SK" dirty="0"/>
            </a:br>
            <a:r>
              <a:rPr lang="sk-SK" sz="3200" dirty="0"/>
              <a:t>Citovanie a práca s citačným manažérom</a:t>
            </a:r>
            <a:r>
              <a:rPr lang="it-IT" sz="3200" dirty="0"/>
              <a:t> Citace PRO</a:t>
            </a:r>
            <a:endParaRPr lang="cs-CZ" sz="3200" dirty="0"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221412" y="4162424"/>
            <a:ext cx="5458669" cy="8286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cs-CZ" sz="2000" dirty="0"/>
              <a:t>Mgr. Henrieta </a:t>
            </a:r>
            <a:r>
              <a:rPr lang="cs-CZ" sz="2000" dirty="0" err="1"/>
              <a:t>Gábrišová</a:t>
            </a:r>
            <a:r>
              <a:rPr lang="cs-CZ" sz="2000" dirty="0"/>
              <a:t>, PhD.</a:t>
            </a:r>
            <a:br>
              <a:rPr lang="cs-CZ" sz="2000" dirty="0"/>
            </a:br>
            <a:r>
              <a:rPr lang="cs-CZ" sz="2000" dirty="0"/>
              <a:t>24. 11. 2020  Prešovská univerzita v Prešove</a:t>
            </a:r>
          </a:p>
        </p:txBody>
      </p:sp>
    </p:spTree>
    <p:extLst>
      <p:ext uri="{BB962C8B-B14F-4D97-AF65-F5344CB8AC3E}">
        <p14:creationId xmlns:p14="http://schemas.microsoft.com/office/powerpoint/2010/main" val="30895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6C6BB89-AD75-4625-880C-3C33848C7BE1}"/>
              </a:ext>
            </a:extLst>
          </p:cNvPr>
          <p:cNvSpPr txBox="1"/>
          <p:nvPr/>
        </p:nvSpPr>
        <p:spPr>
          <a:xfrm>
            <a:off x="1543050" y="2209800"/>
            <a:ext cx="6848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Základná</a:t>
            </a:r>
            <a:r>
              <a:rPr lang="sk-SK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4800" b="1" dirty="0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terminológia</a:t>
            </a:r>
          </a:p>
        </p:txBody>
      </p:sp>
    </p:spTree>
    <p:extLst>
      <p:ext uri="{BB962C8B-B14F-4D97-AF65-F5344CB8AC3E}">
        <p14:creationId xmlns:p14="http://schemas.microsoft.com/office/powerpoint/2010/main" val="284420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Citát (</a:t>
            </a:r>
            <a:r>
              <a:rPr lang="cs-CZ" sz="4400" b="1" dirty="0" err="1"/>
              <a:t>priamy</a:t>
            </a:r>
            <a:r>
              <a:rPr lang="cs-CZ" sz="4400" b="1" dirty="0"/>
              <a:t> citát)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628650" y="1570403"/>
            <a:ext cx="7886700" cy="3361837"/>
          </a:xfrm>
        </p:spPr>
        <p:txBody>
          <a:bodyPr/>
          <a:lstStyle/>
          <a:p>
            <a:pPr marL="0" indent="0" algn="just">
              <a:buNone/>
            </a:pPr>
            <a:r>
              <a:rPr lang="cs-CZ" i="1" dirty="0"/>
              <a:t>„S  </a:t>
            </a:r>
            <a:r>
              <a:rPr lang="cs-CZ" i="1" dirty="0" err="1"/>
              <a:t>termínom</a:t>
            </a:r>
            <a:r>
              <a:rPr lang="cs-CZ" i="1" dirty="0"/>
              <a:t>  citát  je  </a:t>
            </a:r>
            <a:r>
              <a:rPr lang="cs-CZ" i="1" dirty="0" err="1"/>
              <a:t>najmenej</a:t>
            </a:r>
            <a:r>
              <a:rPr lang="cs-CZ" i="1" dirty="0"/>
              <a:t>  </a:t>
            </a:r>
            <a:r>
              <a:rPr lang="cs-CZ" i="1" dirty="0" err="1"/>
              <a:t>ťažkostí</a:t>
            </a:r>
            <a:r>
              <a:rPr lang="cs-CZ" i="1" dirty="0"/>
              <a:t>.  Je  to  text,  </a:t>
            </a:r>
            <a:r>
              <a:rPr lang="cs-CZ" i="1" dirty="0" err="1"/>
              <a:t>ktorý</a:t>
            </a:r>
            <a:r>
              <a:rPr lang="cs-CZ" i="1" dirty="0"/>
              <a:t>  </a:t>
            </a:r>
            <a:r>
              <a:rPr lang="cs-CZ" i="1" dirty="0" err="1"/>
              <a:t>sme</a:t>
            </a:r>
            <a:r>
              <a:rPr lang="cs-CZ" i="1" dirty="0"/>
              <a:t>  </a:t>
            </a:r>
            <a:r>
              <a:rPr lang="cs-CZ" i="1" dirty="0" err="1"/>
              <a:t>doslovne</a:t>
            </a:r>
            <a:r>
              <a:rPr lang="cs-CZ" i="1" dirty="0"/>
              <a:t>  </a:t>
            </a:r>
            <a:r>
              <a:rPr lang="cs-CZ" i="1" dirty="0" err="1"/>
              <a:t>prevzali</a:t>
            </a:r>
            <a:r>
              <a:rPr lang="cs-CZ" i="1" dirty="0"/>
              <a:t> z </a:t>
            </a:r>
            <a:r>
              <a:rPr lang="cs-CZ" i="1" dirty="0" err="1"/>
              <a:t>nejakého</a:t>
            </a:r>
            <a:r>
              <a:rPr lang="cs-CZ" i="1" dirty="0"/>
              <a:t> dokumentu, </a:t>
            </a:r>
            <a:r>
              <a:rPr lang="cs-CZ" i="1" dirty="0" err="1"/>
              <a:t>informačného</a:t>
            </a:r>
            <a:r>
              <a:rPr lang="cs-CZ" i="1" dirty="0"/>
              <a:t> </a:t>
            </a:r>
            <a:r>
              <a:rPr lang="cs-CZ" i="1" dirty="0" err="1"/>
              <a:t>zdroja</a:t>
            </a:r>
            <a:r>
              <a:rPr lang="cs-CZ" i="1" dirty="0"/>
              <a:t>. Píšeme ho v </a:t>
            </a:r>
            <a:r>
              <a:rPr lang="cs-CZ" i="1" dirty="0" err="1"/>
              <a:t>úvodzovkách</a:t>
            </a:r>
            <a:r>
              <a:rPr lang="cs-CZ" i="1" dirty="0"/>
              <a:t>. </a:t>
            </a:r>
            <a:r>
              <a:rPr lang="cs-CZ" i="1" dirty="0" err="1"/>
              <a:t>Ak</a:t>
            </a:r>
            <a:r>
              <a:rPr lang="cs-CZ" i="1" dirty="0"/>
              <a:t> má citát </a:t>
            </a:r>
            <a:r>
              <a:rPr lang="cs-CZ" i="1" dirty="0" err="1"/>
              <a:t>viac</a:t>
            </a:r>
            <a:r>
              <a:rPr lang="cs-CZ" i="1" dirty="0"/>
              <a:t>  </a:t>
            </a:r>
            <a:r>
              <a:rPr lang="cs-CZ" i="1" dirty="0" err="1"/>
              <a:t>ako</a:t>
            </a:r>
            <a:r>
              <a:rPr lang="cs-CZ" i="1" dirty="0"/>
              <a:t>  </a:t>
            </a:r>
            <a:r>
              <a:rPr lang="cs-CZ" i="1" dirty="0" err="1"/>
              <a:t>štyri</a:t>
            </a:r>
            <a:r>
              <a:rPr lang="cs-CZ" i="1" dirty="0"/>
              <a:t>  </a:t>
            </a:r>
            <a:r>
              <a:rPr lang="cs-CZ" i="1" dirty="0" err="1"/>
              <a:t>riadky</a:t>
            </a:r>
            <a:r>
              <a:rPr lang="cs-CZ" i="1" dirty="0"/>
              <a:t>,  </a:t>
            </a:r>
            <a:r>
              <a:rPr lang="cs-CZ" i="1" dirty="0" err="1"/>
              <a:t>oddelíme</a:t>
            </a:r>
            <a:r>
              <a:rPr lang="cs-CZ" i="1" dirty="0"/>
              <a:t>  ho  od  </a:t>
            </a:r>
            <a:r>
              <a:rPr lang="cs-CZ" i="1" dirty="0" err="1"/>
              <a:t>ostatného</a:t>
            </a:r>
            <a:r>
              <a:rPr lang="cs-CZ" i="1" dirty="0"/>
              <a:t>  textu  a odsadíme  od  </a:t>
            </a:r>
            <a:r>
              <a:rPr lang="cs-CZ" i="1" dirty="0" err="1"/>
              <a:t>ľavého</a:t>
            </a:r>
            <a:r>
              <a:rPr lang="cs-CZ" i="1" dirty="0"/>
              <a:t>  </a:t>
            </a:r>
            <a:r>
              <a:rPr lang="cs-CZ" i="1" dirty="0" err="1"/>
              <a:t>okraja</a:t>
            </a:r>
            <a:r>
              <a:rPr lang="cs-CZ" i="1" dirty="0"/>
              <a:t>“ (</a:t>
            </a:r>
            <a:r>
              <a:rPr lang="cs-CZ" i="1" dirty="0" err="1"/>
              <a:t>Katuščák</a:t>
            </a:r>
            <a:r>
              <a:rPr lang="cs-CZ" i="1" dirty="0"/>
              <a:t> 2008, s. 84)</a:t>
            </a:r>
            <a:r>
              <a:rPr lang="cs-CZ" dirty="0"/>
              <a:t>. 	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2"/>
          </p:nvPr>
        </p:nvSpPr>
        <p:spPr>
          <a:xfrm>
            <a:off x="344557" y="3429000"/>
            <a:ext cx="8415130" cy="336183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Zdroj: </a:t>
            </a:r>
            <a:r>
              <a:rPr lang="sk-SK" dirty="0"/>
              <a:t>KATUŠČÁK, Dušan. 2008. </a:t>
            </a:r>
            <a:r>
              <a:rPr lang="sk-SK" i="1" dirty="0"/>
              <a:t>Ako písať záverečné a kvalifikačné práce. 5. nezmenené vydanie. Nitra : </a:t>
            </a:r>
            <a:r>
              <a:rPr lang="sk-SK" i="1" dirty="0" err="1"/>
              <a:t>Enigma</a:t>
            </a:r>
            <a:r>
              <a:rPr lang="sk-SK" i="1" dirty="0"/>
              <a:t>, 2008. ISBN 978-80-89132-45-4.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40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err="1"/>
              <a:t>Parafráza</a:t>
            </a:r>
            <a:endParaRPr lang="cs-CZ" sz="4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8638" y="1711602"/>
            <a:ext cx="7746724" cy="336183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 err="1"/>
              <a:t>Parafráza</a:t>
            </a:r>
            <a:r>
              <a:rPr lang="cs-CZ" dirty="0"/>
              <a:t> je </a:t>
            </a:r>
            <a:r>
              <a:rPr lang="cs-CZ" dirty="0" err="1"/>
              <a:t>prerozprávanie</a:t>
            </a:r>
            <a:r>
              <a:rPr lang="cs-CZ" dirty="0"/>
              <a:t> </a:t>
            </a:r>
            <a:r>
              <a:rPr lang="cs-CZ" dirty="0" err="1"/>
              <a:t>cudzej</a:t>
            </a:r>
            <a:r>
              <a:rPr lang="cs-CZ" dirty="0"/>
              <a:t> </a:t>
            </a:r>
            <a:r>
              <a:rPr lang="cs-CZ" dirty="0" err="1"/>
              <a:t>myšlienky</a:t>
            </a:r>
            <a:r>
              <a:rPr lang="cs-CZ" dirty="0"/>
              <a:t> </a:t>
            </a:r>
            <a:r>
              <a:rPr lang="cs-CZ" dirty="0" err="1"/>
              <a:t>vlastnými</a:t>
            </a:r>
            <a:r>
              <a:rPr lang="cs-CZ" dirty="0"/>
              <a:t> </a:t>
            </a:r>
            <a:r>
              <a:rPr lang="cs-CZ" dirty="0" err="1"/>
              <a:t>slovami</a:t>
            </a:r>
            <a:r>
              <a:rPr lang="cs-CZ" dirty="0"/>
              <a:t>. Do </a:t>
            </a:r>
            <a:r>
              <a:rPr lang="cs-CZ" dirty="0" err="1"/>
              <a:t>parafrázy</a:t>
            </a:r>
            <a:r>
              <a:rPr lang="cs-CZ" dirty="0"/>
              <a:t> nevkládáme </a:t>
            </a:r>
            <a:r>
              <a:rPr lang="cs-CZ" dirty="0" err="1"/>
              <a:t>vlastné</a:t>
            </a:r>
            <a:r>
              <a:rPr lang="cs-CZ" dirty="0"/>
              <a:t> názory. Text </a:t>
            </a:r>
            <a:r>
              <a:rPr lang="cs-CZ" dirty="0" err="1"/>
              <a:t>nie</a:t>
            </a:r>
            <a:r>
              <a:rPr lang="cs-CZ" dirty="0"/>
              <a:t> je </a:t>
            </a:r>
            <a:r>
              <a:rPr lang="cs-CZ" dirty="0" err="1"/>
              <a:t>zvýraznený</a:t>
            </a:r>
            <a:r>
              <a:rPr lang="cs-CZ" dirty="0"/>
              <a:t>, ani </a:t>
            </a:r>
            <a:r>
              <a:rPr lang="cs-CZ" dirty="0" err="1"/>
              <a:t>oddelený</a:t>
            </a:r>
            <a:r>
              <a:rPr lang="cs-CZ" dirty="0"/>
              <a:t>, na </a:t>
            </a:r>
            <a:r>
              <a:rPr lang="cs-CZ" dirty="0" err="1"/>
              <a:t>koniec</a:t>
            </a:r>
            <a:r>
              <a:rPr lang="cs-CZ" dirty="0"/>
              <a:t> však vkládáme </a:t>
            </a:r>
            <a:r>
              <a:rPr lang="cs-CZ" b="1" dirty="0"/>
              <a:t>odkaz</a:t>
            </a:r>
            <a:r>
              <a:rPr lang="cs-CZ" dirty="0"/>
              <a:t> (</a:t>
            </a:r>
            <a:r>
              <a:rPr lang="cs-CZ" dirty="0" err="1"/>
              <a:t>citáciu</a:t>
            </a:r>
            <a:r>
              <a:rPr lang="cs-CZ" dirty="0"/>
              <a:t>) na bibliografický záznam, </a:t>
            </a:r>
            <a:r>
              <a:rPr lang="cs-CZ" dirty="0" err="1"/>
              <a:t>ktorý</a:t>
            </a:r>
            <a:r>
              <a:rPr lang="cs-CZ" dirty="0"/>
              <a:t>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nachádza</a:t>
            </a:r>
            <a:r>
              <a:rPr lang="cs-CZ" dirty="0"/>
              <a:t> v </a:t>
            </a:r>
            <a:r>
              <a:rPr lang="cs-CZ" dirty="0" err="1"/>
              <a:t>Zozname</a:t>
            </a:r>
            <a:r>
              <a:rPr lang="cs-CZ" dirty="0"/>
              <a:t> </a:t>
            </a:r>
            <a:r>
              <a:rPr lang="cs-CZ" dirty="0" err="1"/>
              <a:t>použitej</a:t>
            </a:r>
            <a:r>
              <a:rPr lang="cs-CZ" dirty="0"/>
              <a:t> </a:t>
            </a:r>
            <a:r>
              <a:rPr lang="cs-CZ" dirty="0" err="1"/>
              <a:t>literatúry</a:t>
            </a:r>
            <a:r>
              <a:rPr lang="cs-CZ" dirty="0"/>
              <a:t>, </a:t>
            </a:r>
            <a:r>
              <a:rPr lang="cs-CZ" dirty="0" err="1"/>
              <a:t>alebo</a:t>
            </a:r>
            <a:r>
              <a:rPr lang="cs-CZ" dirty="0"/>
              <a:t> v </a:t>
            </a:r>
            <a:r>
              <a:rPr lang="cs-CZ" dirty="0" err="1"/>
              <a:t>poznámke</a:t>
            </a:r>
            <a:r>
              <a:rPr lang="cs-CZ" dirty="0"/>
              <a:t> pod </a:t>
            </a:r>
            <a:r>
              <a:rPr lang="cs-CZ" dirty="0" err="1"/>
              <a:t>čiarou</a:t>
            </a:r>
            <a:r>
              <a:rPr lang="cs-CZ" dirty="0"/>
              <a:t>.</a:t>
            </a:r>
            <a:endParaRPr lang="cs-CZ" i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628650" y="3428999"/>
            <a:ext cx="8026676" cy="1717399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Príklad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err="1"/>
              <a:t>Srbecká</a:t>
            </a:r>
            <a:r>
              <a:rPr lang="cs-CZ" dirty="0"/>
              <a:t> (2010) </a:t>
            </a:r>
            <a:r>
              <a:rPr lang="cs-CZ" dirty="0" err="1"/>
              <a:t>kladie</a:t>
            </a:r>
            <a:r>
              <a:rPr lang="cs-CZ" dirty="0"/>
              <a:t> </a:t>
            </a:r>
            <a:r>
              <a:rPr lang="cs-CZ" dirty="0" err="1"/>
              <a:t>dôraz</a:t>
            </a:r>
            <a:r>
              <a:rPr lang="cs-CZ" dirty="0"/>
              <a:t> na to, že vzniká </a:t>
            </a:r>
            <a:r>
              <a:rPr lang="cs-CZ" dirty="0" err="1"/>
              <a:t>potreba</a:t>
            </a:r>
            <a:r>
              <a:rPr lang="cs-CZ" dirty="0"/>
              <a:t>, aby </a:t>
            </a:r>
            <a:r>
              <a:rPr lang="cs-CZ" dirty="0" err="1"/>
              <a:t>vzdelávanie</a:t>
            </a:r>
            <a:r>
              <a:rPr lang="cs-CZ" dirty="0"/>
              <a:t> </a:t>
            </a:r>
            <a:r>
              <a:rPr lang="cs-CZ" dirty="0" err="1"/>
              <a:t>pružnejšie</a:t>
            </a:r>
            <a:r>
              <a:rPr lang="cs-CZ" dirty="0"/>
              <a:t> reagovalo na </a:t>
            </a:r>
            <a:r>
              <a:rPr lang="cs-CZ" dirty="0" err="1"/>
              <a:t>prebiehajúce</a:t>
            </a:r>
            <a:r>
              <a:rPr lang="cs-CZ" dirty="0"/>
              <a:t> </a:t>
            </a:r>
            <a:r>
              <a:rPr lang="cs-CZ" dirty="0" err="1"/>
              <a:t>zmeny</a:t>
            </a:r>
            <a:r>
              <a:rPr lang="cs-CZ" dirty="0"/>
              <a:t> v </a:t>
            </a:r>
            <a:r>
              <a:rPr lang="cs-CZ" dirty="0" err="1"/>
              <a:t>spoločnosti</a:t>
            </a:r>
            <a:r>
              <a:rPr lang="cs-CZ" dirty="0"/>
              <a:t> a </a:t>
            </a:r>
            <a:r>
              <a:rPr lang="cs-CZ" dirty="0" err="1"/>
              <a:t>požiadavky</a:t>
            </a:r>
            <a:r>
              <a:rPr lang="cs-CZ" dirty="0"/>
              <a:t> doby.</a:t>
            </a:r>
          </a:p>
        </p:txBody>
      </p:sp>
    </p:spTree>
    <p:extLst>
      <p:ext uri="{BB962C8B-B14F-4D97-AF65-F5344CB8AC3E}">
        <p14:creationId xmlns:p14="http://schemas.microsoft.com/office/powerpoint/2010/main" val="335378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cs-CZ" sz="4400" b="1" dirty="0"/>
              <a:t>Citát vs. </a:t>
            </a:r>
            <a:r>
              <a:rPr lang="cs-CZ" sz="4400" b="1" dirty="0" err="1"/>
              <a:t>parafráza</a:t>
            </a:r>
            <a:endParaRPr sz="4400" b="1" dirty="0"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70816" y="1506115"/>
            <a:ext cx="3868340" cy="36914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cs-CZ" sz="2400" dirty="0"/>
              <a:t>Citát</a:t>
            </a:r>
            <a:endParaRPr sz="2400"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70816" y="2063923"/>
            <a:ext cx="3868340" cy="331387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rmAutofit/>
          </a:bodyPr>
          <a:lstStyle/>
          <a:p>
            <a:pPr indent="-180000">
              <a:spcBef>
                <a:spcPts val="0"/>
              </a:spcBef>
              <a:buNone/>
            </a:pPr>
            <a:r>
              <a:rPr lang="cs-CZ" sz="2400" i="1" dirty="0"/>
              <a:t>„</a:t>
            </a:r>
            <a:r>
              <a:rPr lang="cs-CZ" sz="2400" i="1" dirty="0" err="1">
                <a:solidFill>
                  <a:schemeClr val="tx1"/>
                </a:solidFill>
              </a:rPr>
              <a:t>Citácia</a:t>
            </a:r>
            <a:r>
              <a:rPr lang="cs-CZ" sz="2400" i="1" dirty="0">
                <a:solidFill>
                  <a:schemeClr val="tx1"/>
                </a:solidFill>
              </a:rPr>
              <a:t> je </a:t>
            </a:r>
            <a:r>
              <a:rPr lang="cs-CZ" sz="2400" i="1" dirty="0" err="1">
                <a:solidFill>
                  <a:schemeClr val="tx1"/>
                </a:solidFill>
              </a:rPr>
              <a:t>krátka</a:t>
            </a:r>
            <a:r>
              <a:rPr lang="cs-CZ" sz="2400" i="1" dirty="0">
                <a:solidFill>
                  <a:schemeClr val="tx1"/>
                </a:solidFill>
              </a:rPr>
              <a:t> forma bibliografického záznamu </a:t>
            </a:r>
            <a:r>
              <a:rPr lang="cs-CZ" sz="2400" i="1" dirty="0" err="1">
                <a:solidFill>
                  <a:schemeClr val="tx1"/>
                </a:solidFill>
              </a:rPr>
              <a:t>umiestnená</a:t>
            </a:r>
            <a:r>
              <a:rPr lang="cs-CZ" sz="2400" i="1" dirty="0">
                <a:solidFill>
                  <a:schemeClr val="tx1"/>
                </a:solidFill>
              </a:rPr>
              <a:t> buď v </a:t>
            </a:r>
            <a:r>
              <a:rPr lang="cs-CZ" sz="2400" i="1" dirty="0" err="1">
                <a:solidFill>
                  <a:schemeClr val="tx1"/>
                </a:solidFill>
              </a:rPr>
              <a:t>zátvorkách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vo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vnútri</a:t>
            </a:r>
            <a:r>
              <a:rPr lang="cs-CZ" sz="2400" i="1" dirty="0">
                <a:solidFill>
                  <a:schemeClr val="tx1"/>
                </a:solidFill>
              </a:rPr>
              <a:t> textu </a:t>
            </a:r>
            <a:r>
              <a:rPr lang="cs-CZ" sz="2400" i="1" dirty="0" err="1">
                <a:solidFill>
                  <a:schemeClr val="tx1"/>
                </a:solidFill>
              </a:rPr>
              <a:t>citujúceho</a:t>
            </a:r>
            <a:r>
              <a:rPr lang="cs-CZ" sz="2400" i="1" dirty="0">
                <a:solidFill>
                  <a:schemeClr val="tx1"/>
                </a:solidFill>
              </a:rPr>
              <a:t> dokumentu, </a:t>
            </a:r>
            <a:r>
              <a:rPr lang="cs-CZ" sz="2400" i="1" dirty="0" err="1">
                <a:solidFill>
                  <a:schemeClr val="tx1"/>
                </a:solidFill>
              </a:rPr>
              <a:t>alebo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pripojená</a:t>
            </a:r>
            <a:r>
              <a:rPr lang="cs-CZ" sz="2400" i="1" dirty="0">
                <a:solidFill>
                  <a:schemeClr val="tx1"/>
                </a:solidFill>
              </a:rPr>
              <a:t> </a:t>
            </a:r>
            <a:r>
              <a:rPr lang="cs-CZ" sz="2400" i="1" dirty="0" err="1">
                <a:solidFill>
                  <a:schemeClr val="tx1"/>
                </a:solidFill>
              </a:rPr>
              <a:t>ako</a:t>
            </a:r>
            <a:r>
              <a:rPr lang="cs-CZ" sz="2400" i="1" dirty="0">
                <a:solidFill>
                  <a:schemeClr val="tx1"/>
                </a:solidFill>
              </a:rPr>
              <a:t> poznámka na </a:t>
            </a:r>
            <a:r>
              <a:rPr lang="cs-CZ" sz="2400" i="1" dirty="0" err="1">
                <a:solidFill>
                  <a:schemeClr val="tx1"/>
                </a:solidFill>
              </a:rPr>
              <a:t>strane</a:t>
            </a:r>
            <a:r>
              <a:rPr lang="cs-CZ" sz="2400" i="1" dirty="0">
                <a:solidFill>
                  <a:schemeClr val="tx1"/>
                </a:solidFill>
              </a:rPr>
              <a:t> textu pod </a:t>
            </a:r>
            <a:r>
              <a:rPr lang="cs-CZ" sz="2400" i="1" dirty="0" err="1">
                <a:solidFill>
                  <a:schemeClr val="tx1"/>
                </a:solidFill>
              </a:rPr>
              <a:t>čiarou</a:t>
            </a:r>
            <a:r>
              <a:rPr lang="cs-CZ" sz="2400" i="1" dirty="0">
                <a:solidFill>
                  <a:schemeClr val="tx1"/>
                </a:solidFill>
              </a:rPr>
              <a:t>.” </a:t>
            </a:r>
            <a:r>
              <a:rPr lang="cs-CZ" sz="2400" i="1" dirty="0"/>
              <a:t>(</a:t>
            </a:r>
            <a:r>
              <a:rPr lang="cs-CZ" sz="2400" i="1" dirty="0" err="1"/>
              <a:t>Bratková</a:t>
            </a:r>
            <a:r>
              <a:rPr lang="cs-CZ" sz="2400" i="1" dirty="0"/>
              <a:t> 2008, s. 7)</a:t>
            </a:r>
          </a:p>
          <a:p>
            <a:pPr indent="-180000">
              <a:spcBef>
                <a:spcPts val="0"/>
              </a:spcBef>
              <a:buNone/>
            </a:pPr>
            <a:endParaRPr lang="cs-CZ" dirty="0"/>
          </a:p>
          <a:p>
            <a:pPr indent="-17145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26769" y="1433707"/>
            <a:ext cx="3887390" cy="34926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b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cs-CZ" sz="2000" dirty="0" err="1"/>
              <a:t>Parafráza</a:t>
            </a:r>
            <a:endParaRPr sz="2000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29151" y="2125266"/>
            <a:ext cx="3887390" cy="3387637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rmAutofit/>
          </a:bodyPr>
          <a:lstStyle/>
          <a:p>
            <a:pPr indent="-180000">
              <a:spcBef>
                <a:spcPts val="0"/>
              </a:spcBef>
              <a:buNone/>
            </a:pPr>
            <a:r>
              <a:rPr lang="cs-CZ" sz="2400" dirty="0" err="1"/>
              <a:t>Citácia</a:t>
            </a:r>
            <a:r>
              <a:rPr lang="cs-CZ" sz="2400" dirty="0"/>
              <a:t> je </a:t>
            </a:r>
            <a:r>
              <a:rPr lang="cs-CZ" sz="2400" dirty="0" err="1"/>
              <a:t>skrátený</a:t>
            </a:r>
            <a:r>
              <a:rPr lang="cs-CZ" sz="2400" dirty="0"/>
              <a:t> odkaz na bibliografický záznam v texte dokumentu </a:t>
            </a:r>
            <a:r>
              <a:rPr lang="cs-CZ" sz="2400" dirty="0" err="1"/>
              <a:t>umiestnený</a:t>
            </a:r>
            <a:r>
              <a:rPr lang="cs-CZ" sz="2400" dirty="0"/>
              <a:t> v </a:t>
            </a:r>
            <a:r>
              <a:rPr lang="cs-CZ" sz="2400" dirty="0" err="1"/>
              <a:t>zátvorkách</a:t>
            </a:r>
            <a:r>
              <a:rPr lang="cs-CZ" sz="2400" dirty="0"/>
              <a:t>, </a:t>
            </a:r>
            <a:r>
              <a:rPr lang="cs-CZ" sz="2400" dirty="0" err="1"/>
              <a:t>alebo</a:t>
            </a:r>
            <a:r>
              <a:rPr lang="cs-CZ" sz="2400" dirty="0"/>
              <a:t> v </a:t>
            </a:r>
            <a:r>
              <a:rPr lang="cs-CZ" sz="2400" dirty="0" err="1"/>
              <a:t>poznámke</a:t>
            </a:r>
            <a:r>
              <a:rPr lang="cs-CZ" sz="2400" dirty="0"/>
              <a:t> pod </a:t>
            </a:r>
            <a:r>
              <a:rPr lang="cs-CZ" sz="2400" dirty="0" err="1"/>
              <a:t>čiarou</a:t>
            </a:r>
            <a:r>
              <a:rPr lang="cs-CZ" sz="2400" dirty="0"/>
              <a:t>. (</a:t>
            </a:r>
            <a:r>
              <a:rPr lang="cs-CZ" sz="2400" dirty="0" err="1"/>
              <a:t>Bratková</a:t>
            </a:r>
            <a:r>
              <a:rPr lang="cs-CZ" sz="2400" dirty="0"/>
              <a:t> 2008)</a:t>
            </a:r>
          </a:p>
          <a:p>
            <a:pPr indent="-180000">
              <a:spcBef>
                <a:spcPts val="0"/>
              </a:spcBef>
              <a:buNone/>
            </a:pPr>
            <a:endParaRPr lang="cs-CZ" dirty="0"/>
          </a:p>
          <a:p>
            <a:pPr indent="-17145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04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cs-CZ" sz="4400" b="1" dirty="0"/>
              <a:t>Bibliografický odkaz (záznam)</a:t>
            </a:r>
            <a:endParaRPr sz="4400" b="1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61975" y="1606548"/>
            <a:ext cx="8184046" cy="3705225"/>
          </a:xfrm>
        </p:spPr>
        <p:txBody>
          <a:bodyPr>
            <a:normAutofit lnSpcReduction="10000"/>
          </a:bodyPr>
          <a:lstStyle/>
          <a:p>
            <a:pPr marL="133350" indent="0">
              <a:lnSpc>
                <a:spcPct val="110000"/>
              </a:lnSpc>
              <a:buNone/>
            </a:pPr>
            <a:r>
              <a:rPr lang="cs-CZ" sz="2400" dirty="0" err="1"/>
              <a:t>Tvoria</a:t>
            </a:r>
            <a:r>
              <a:rPr lang="cs-CZ" sz="2400" dirty="0"/>
              <a:t> ho formalizované údaje o </a:t>
            </a:r>
            <a:r>
              <a:rPr lang="cs-CZ" sz="2400" dirty="0" err="1"/>
              <a:t>citovanom</a:t>
            </a:r>
            <a:r>
              <a:rPr lang="cs-CZ" sz="2400" dirty="0"/>
              <a:t> dokumente. Obsahuje údaje, s </a:t>
            </a:r>
            <a:r>
              <a:rPr lang="cs-CZ" sz="2400" dirty="0" err="1"/>
              <a:t>pomocou</a:t>
            </a:r>
            <a:r>
              <a:rPr lang="cs-CZ" sz="2400" dirty="0"/>
              <a:t> kterých by </a:t>
            </a:r>
            <a:r>
              <a:rPr lang="cs-CZ" sz="2400" dirty="0" err="1"/>
              <a:t>sme</a:t>
            </a:r>
            <a:r>
              <a:rPr lang="cs-CZ" sz="2400" dirty="0"/>
              <a:t> </a:t>
            </a:r>
            <a:r>
              <a:rPr lang="cs-CZ" sz="2400" dirty="0" err="1"/>
              <a:t>mali</a:t>
            </a:r>
            <a:r>
              <a:rPr lang="cs-CZ" sz="2400" dirty="0"/>
              <a:t> byť schopní </a:t>
            </a:r>
            <a:r>
              <a:rPr lang="cs-CZ" sz="2400" dirty="0" err="1"/>
              <a:t>identifikovať</a:t>
            </a:r>
            <a:r>
              <a:rPr lang="cs-CZ" sz="2400" dirty="0"/>
              <a:t> a </a:t>
            </a:r>
            <a:r>
              <a:rPr lang="cs-CZ" sz="2400" dirty="0" err="1"/>
              <a:t>vyhľadať</a:t>
            </a:r>
            <a:r>
              <a:rPr lang="cs-CZ" sz="2400" dirty="0"/>
              <a:t> citovaný dokument. </a:t>
            </a:r>
          </a:p>
          <a:p>
            <a:pPr marL="133350" indent="0">
              <a:lnSpc>
                <a:spcPct val="150000"/>
              </a:lnSpc>
              <a:buNone/>
            </a:pPr>
            <a:r>
              <a:rPr lang="sk-SK" sz="2400" dirty="0"/>
              <a:t>Nachádza sa v zozname bibliografických odkazov.</a:t>
            </a:r>
          </a:p>
          <a:p>
            <a:pPr marL="133350" indent="0">
              <a:lnSpc>
                <a:spcPct val="150000"/>
              </a:lnSpc>
              <a:buNone/>
            </a:pPr>
            <a:r>
              <a:rPr lang="sk-SK" sz="2400" dirty="0"/>
              <a:t>Štruktúru údajov, ktoré slúži na presnú identifikáciu citovaného dokumentu (výber identifikačných prvkov, ich formu a poradie) určuje štandard ISO 690 (2010), resp. STN ISO 690 (2012).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04850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cs-CZ" sz="4400" b="1" dirty="0" err="1"/>
              <a:t>Sekundárna</a:t>
            </a:r>
            <a:r>
              <a:rPr lang="cs-CZ" sz="4400" b="1" dirty="0"/>
              <a:t> </a:t>
            </a:r>
            <a:r>
              <a:rPr lang="cs-CZ" sz="4400" b="1" dirty="0" err="1"/>
              <a:t>citácia</a:t>
            </a:r>
            <a:endParaRPr sz="4400" b="1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628650" y="1690688"/>
            <a:ext cx="7886700" cy="2988846"/>
          </a:xfrm>
        </p:spPr>
        <p:txBody>
          <a:bodyPr/>
          <a:lstStyle/>
          <a:p>
            <a:pPr marL="133350" indent="0">
              <a:buNone/>
            </a:pPr>
            <a:r>
              <a:rPr lang="sk-SK" b="1" dirty="0"/>
              <a:t>SEKUNDÁRNE CITOVANIE = citovanie cez sprostredkujúci zdroj</a:t>
            </a:r>
            <a:endParaRPr lang="sk-SK" dirty="0"/>
          </a:p>
          <a:p>
            <a:pPr marL="133350" indent="0" algn="just">
              <a:buNone/>
            </a:pPr>
            <a:r>
              <a:rPr lang="sk-SK" dirty="0">
                <a:effectLst/>
              </a:rPr>
              <a:t>Hoci štandard  ISO 690 (2010) sekundárne citovanie neuvádza, nakoľko by ho malo byť minimum, v praxi sa vyskytuje. Pre označenie sekundárneho (sprostredkujúceho) zdroja odporúčame </a:t>
            </a:r>
            <a:br>
              <a:rPr lang="sk-SK" dirty="0">
                <a:effectLst/>
              </a:rPr>
            </a:br>
            <a:r>
              <a:rPr lang="sk-SK" dirty="0">
                <a:effectLst/>
              </a:rPr>
              <a:t>v bibliografickom zázname (POZOR! Nie v samotnej citácii v texte) použiť formuláciu </a:t>
            </a:r>
            <a:r>
              <a:rPr lang="sk-SK" b="1" dirty="0">
                <a:effectLst/>
              </a:rPr>
              <a:t>„</a:t>
            </a:r>
            <a:r>
              <a:rPr lang="sk-SK" b="1" i="1" dirty="0">
                <a:effectLst/>
              </a:rPr>
              <a:t>cit. podľa</a:t>
            </a:r>
            <a:r>
              <a:rPr lang="sk-SK" b="1" dirty="0">
                <a:effectLst/>
              </a:rPr>
              <a:t>“</a:t>
            </a:r>
            <a:r>
              <a:rPr lang="sk-SK" dirty="0">
                <a:effectLst/>
              </a:rPr>
              <a:t>.</a:t>
            </a:r>
          </a:p>
          <a:p>
            <a:pPr marL="133350" indent="0" algn="just">
              <a:buNone/>
            </a:pPr>
            <a:endParaRPr lang="sk-SK" b="1" dirty="0"/>
          </a:p>
          <a:p>
            <a:pPr marL="133350" indent="0">
              <a:buNone/>
            </a:pPr>
            <a:r>
              <a:rPr lang="sk-SK" dirty="0"/>
              <a:t>REPČÁK, Jozef. </a:t>
            </a:r>
            <a:r>
              <a:rPr lang="sk-SK" i="1" dirty="0"/>
              <a:t>Prehľad dejín kníhtlače na Slovensku</a:t>
            </a:r>
            <a:r>
              <a:rPr lang="sk-SK" dirty="0"/>
              <a:t>. Bratislava, 1984 </a:t>
            </a:r>
            <a:r>
              <a:rPr lang="sk-SK" b="1" dirty="0"/>
              <a:t>cit podľa</a:t>
            </a:r>
            <a:r>
              <a:rPr lang="sk-SK" dirty="0"/>
              <a:t> DANIEL, David P. Vydania náboženskej literatúry v Levoči v období neskorej reformácie (do roku 1650). In: </a:t>
            </a:r>
            <a:r>
              <a:rPr lang="sk-SK" i="1" dirty="0"/>
              <a:t>Kniha ´97-´98</a:t>
            </a:r>
            <a:r>
              <a:rPr lang="sk-SK" dirty="0"/>
              <a:t>. Martin: Matica slovenská, 2000, s. 91-95. ISBN 80-7090-569-7.</a:t>
            </a:r>
          </a:p>
          <a:p>
            <a:pPr marL="13335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21993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cs-CZ" sz="4400" b="1" dirty="0" err="1"/>
              <a:t>Všeobecne</a:t>
            </a:r>
            <a:r>
              <a:rPr lang="cs-CZ" sz="4400" b="1" dirty="0"/>
              <a:t> známe </a:t>
            </a:r>
            <a:r>
              <a:rPr lang="cs-CZ" sz="4400" b="1" dirty="0" err="1"/>
              <a:t>informácie</a:t>
            </a:r>
            <a:endParaRPr sz="4400" b="1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628650" y="1448975"/>
            <a:ext cx="8290063" cy="3361837"/>
          </a:xfrm>
        </p:spPr>
        <p:txBody>
          <a:bodyPr/>
          <a:lstStyle/>
          <a:p>
            <a:pPr marL="133350" indent="0">
              <a:buNone/>
            </a:pPr>
            <a:r>
              <a:rPr lang="cs-CZ" sz="2400" i="1" dirty="0"/>
              <a:t> - </a:t>
            </a:r>
            <a:r>
              <a:rPr lang="cs-CZ" sz="2400" i="1" dirty="0" err="1"/>
              <a:t>myšlienky</a:t>
            </a:r>
            <a:r>
              <a:rPr lang="cs-CZ" sz="2400" i="1" dirty="0"/>
              <a:t> </a:t>
            </a:r>
            <a:r>
              <a:rPr lang="cs-CZ" sz="2400" i="1" dirty="0" err="1"/>
              <a:t>všeobecne</a:t>
            </a:r>
            <a:r>
              <a:rPr lang="cs-CZ" sz="2400" i="1" dirty="0"/>
              <a:t> známe v </a:t>
            </a:r>
            <a:r>
              <a:rPr lang="cs-CZ" sz="2400" i="1" dirty="0" err="1"/>
              <a:t>danej</a:t>
            </a:r>
            <a:r>
              <a:rPr lang="cs-CZ" sz="2400" i="1" dirty="0"/>
              <a:t> </a:t>
            </a:r>
            <a:r>
              <a:rPr lang="cs-CZ" sz="2400" i="1" dirty="0" err="1"/>
              <a:t>komunite</a:t>
            </a:r>
            <a:r>
              <a:rPr lang="cs-CZ" sz="2400" i="1" dirty="0"/>
              <a:t>, </a:t>
            </a:r>
            <a:r>
              <a:rPr lang="cs-CZ" sz="2400" i="1" dirty="0" err="1"/>
              <a:t>pre</a:t>
            </a:r>
            <a:r>
              <a:rPr lang="cs-CZ" sz="2400" i="1" dirty="0"/>
              <a:t> </a:t>
            </a:r>
            <a:r>
              <a:rPr lang="cs-CZ" sz="2400" i="1" dirty="0" err="1"/>
              <a:t>ktorú</a:t>
            </a:r>
            <a:r>
              <a:rPr lang="cs-CZ" sz="2400" i="1" dirty="0"/>
              <a:t> text vzniká. Sú </a:t>
            </a:r>
            <a:r>
              <a:rPr lang="cs-CZ" sz="2400" i="1" dirty="0" err="1"/>
              <a:t>ľahko</a:t>
            </a:r>
            <a:r>
              <a:rPr lang="cs-CZ" sz="2400" i="1" dirty="0"/>
              <a:t> </a:t>
            </a:r>
            <a:r>
              <a:rPr lang="cs-CZ" sz="2400" i="1" dirty="0" err="1"/>
              <a:t>overiteľné</a:t>
            </a:r>
            <a:r>
              <a:rPr lang="cs-CZ" sz="2400" i="1" dirty="0"/>
              <a:t> v </a:t>
            </a:r>
            <a:r>
              <a:rPr lang="cs-CZ" sz="2400" i="1" dirty="0" err="1"/>
              <a:t>encyklopédiách</a:t>
            </a:r>
            <a:r>
              <a:rPr lang="cs-CZ" sz="2400" i="1" dirty="0"/>
              <a:t> </a:t>
            </a:r>
            <a:r>
              <a:rPr lang="cs-CZ" sz="2400" i="1" dirty="0" err="1"/>
              <a:t>alebo</a:t>
            </a:r>
            <a:r>
              <a:rPr lang="cs-CZ" sz="2400" i="1" dirty="0"/>
              <a:t> </a:t>
            </a:r>
            <a:r>
              <a:rPr lang="cs-CZ" sz="2400" i="1" dirty="0" err="1"/>
              <a:t>učebniciach</a:t>
            </a:r>
            <a:r>
              <a:rPr lang="cs-CZ" sz="2400" i="1" dirty="0"/>
              <a:t> </a:t>
            </a:r>
            <a:br>
              <a:rPr lang="cs-CZ" sz="2400" i="1" dirty="0"/>
            </a:br>
            <a:r>
              <a:rPr lang="cs-CZ" sz="2400" i="1" dirty="0"/>
              <a:t>a obvykle </a:t>
            </a:r>
            <a:r>
              <a:rPr lang="cs-CZ" sz="2400" i="1" dirty="0" err="1"/>
              <a:t>nespochybniteľné</a:t>
            </a:r>
            <a:r>
              <a:rPr lang="cs-CZ" sz="240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552161" y="3048000"/>
            <a:ext cx="6635198" cy="3088374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/>
              <a:t>Napr</a:t>
            </a:r>
            <a:r>
              <a:rPr lang="cs-CZ" sz="2400" dirty="0"/>
              <a:t>.: </a:t>
            </a:r>
            <a:r>
              <a:rPr lang="cs-CZ" sz="2400" dirty="0" err="1"/>
              <a:t>Najvyšším</a:t>
            </a:r>
            <a:r>
              <a:rPr lang="cs-CZ" sz="2400" dirty="0"/>
              <a:t> </a:t>
            </a:r>
            <a:r>
              <a:rPr lang="cs-CZ" sz="2400" dirty="0" err="1"/>
              <a:t>vrchom</a:t>
            </a:r>
            <a:r>
              <a:rPr lang="cs-CZ" sz="2400" dirty="0"/>
              <a:t> </a:t>
            </a:r>
            <a:r>
              <a:rPr lang="cs-CZ" sz="2400" dirty="0" err="1"/>
              <a:t>Slovenskej</a:t>
            </a:r>
            <a:r>
              <a:rPr lang="cs-CZ" sz="2400" dirty="0"/>
              <a:t> republiky je </a:t>
            </a:r>
            <a:r>
              <a:rPr lang="cs-CZ" sz="2400" dirty="0" err="1"/>
              <a:t>Gerlachovský</a:t>
            </a:r>
            <a:r>
              <a:rPr lang="cs-CZ" sz="2400" dirty="0"/>
              <a:t> štít.</a:t>
            </a:r>
          </a:p>
          <a:p>
            <a:pPr marL="0" indent="0">
              <a:buNone/>
            </a:pPr>
            <a:r>
              <a:rPr lang="cs-CZ" sz="2400" dirty="0" err="1"/>
              <a:t>Pytagorova</a:t>
            </a:r>
            <a:r>
              <a:rPr lang="cs-CZ" sz="2400" dirty="0"/>
              <a:t> veta </a:t>
            </a:r>
            <a:r>
              <a:rPr lang="cs-CZ" sz="2400" dirty="0" err="1"/>
              <a:t>sa</a:t>
            </a:r>
            <a:r>
              <a:rPr lang="cs-CZ" sz="2400" dirty="0"/>
              <a:t> </a:t>
            </a:r>
            <a:r>
              <a:rPr lang="cs-CZ" sz="2400" dirty="0" err="1"/>
              <a:t>zaoberá</a:t>
            </a:r>
            <a:r>
              <a:rPr lang="cs-CZ" sz="2400" dirty="0"/>
              <a:t> </a:t>
            </a:r>
            <a:r>
              <a:rPr lang="cs-CZ" sz="2400" dirty="0" err="1"/>
              <a:t>pravoúhlymi</a:t>
            </a:r>
            <a:r>
              <a:rPr lang="cs-CZ" sz="2400" dirty="0"/>
              <a:t> </a:t>
            </a:r>
            <a:r>
              <a:rPr lang="cs-CZ" sz="2400" dirty="0" err="1"/>
              <a:t>trojuholníkmi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FA55AD1-9B75-483E-B708-517EC5A66AF3}"/>
              </a:ext>
            </a:extLst>
          </p:cNvPr>
          <p:cNvSpPr txBox="1"/>
          <p:nvPr/>
        </p:nvSpPr>
        <p:spPr>
          <a:xfrm>
            <a:off x="2388290" y="4611756"/>
            <a:ext cx="4770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Nemusíme </a:t>
            </a:r>
            <a:r>
              <a:rPr lang="cs-CZ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citovať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572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452F4240-3B0A-4ECD-92E6-7AC9E578B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12" y="302377"/>
            <a:ext cx="8712575" cy="62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cs-CZ" sz="4400" b="1" dirty="0" err="1"/>
              <a:t>Citačné</a:t>
            </a:r>
            <a:r>
              <a:rPr lang="cs-CZ" sz="4400" b="1" dirty="0"/>
              <a:t> </a:t>
            </a:r>
            <a:r>
              <a:rPr lang="cs-CZ" sz="4400" b="1" dirty="0" err="1"/>
              <a:t>štýly</a:t>
            </a:r>
            <a:endParaRPr sz="4400" b="1"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indent="-180000"/>
            <a:r>
              <a:rPr lang="cs-CZ" sz="2800" dirty="0" err="1"/>
              <a:t>univerzálne</a:t>
            </a:r>
            <a:endParaRPr lang="cs-CZ" sz="2800" dirty="0"/>
          </a:p>
          <a:p>
            <a:pPr lvl="1" indent="-180000"/>
            <a:r>
              <a:rPr lang="cs-CZ" sz="2400" dirty="0"/>
              <a:t>STN ISO 690, MLA</a:t>
            </a:r>
          </a:p>
          <a:p>
            <a:pPr indent="-180000"/>
            <a:r>
              <a:rPr lang="cs-CZ" sz="2800" dirty="0"/>
              <a:t>odborové</a:t>
            </a:r>
          </a:p>
          <a:p>
            <a:pPr lvl="1" indent="-180000"/>
            <a:r>
              <a:rPr lang="cs-CZ" sz="2400" dirty="0"/>
              <a:t>APA, AMA, Chicago, Vancouver, CSE, IEEE a </a:t>
            </a:r>
            <a:r>
              <a:rPr lang="cs-CZ" sz="2400" dirty="0" err="1"/>
              <a:t>ďalšie</a:t>
            </a:r>
            <a:endParaRPr lang="cs-CZ" sz="2400" dirty="0"/>
          </a:p>
          <a:p>
            <a:pPr indent="-180000"/>
            <a:r>
              <a:rPr lang="cs-CZ" sz="2800" dirty="0"/>
              <a:t>časopisecké</a:t>
            </a:r>
          </a:p>
          <a:p>
            <a:pPr lvl="1" indent="-180000"/>
            <a:r>
              <a:rPr lang="cs-CZ" sz="2400" dirty="0" err="1"/>
              <a:t>Nature</a:t>
            </a:r>
            <a:r>
              <a:rPr lang="cs-CZ" sz="2400" dirty="0"/>
              <a:t> „style“, tzv. </a:t>
            </a:r>
            <a:r>
              <a:rPr lang="cs-CZ" sz="2400" dirty="0" err="1"/>
              <a:t>štýl</a:t>
            </a:r>
            <a:r>
              <a:rPr lang="cs-CZ" sz="2400" dirty="0"/>
              <a:t> Sociologického časopisu, </a:t>
            </a:r>
            <a:r>
              <a:rPr lang="cs-CZ" sz="2400" dirty="0" err="1"/>
              <a:t>štýl</a:t>
            </a:r>
            <a:r>
              <a:rPr lang="cs-CZ" sz="2400" dirty="0"/>
              <a:t> Historického časopisu a mnohých </a:t>
            </a:r>
            <a:r>
              <a:rPr lang="cs-CZ" sz="2400" dirty="0" err="1"/>
              <a:t>iných</a:t>
            </a:r>
            <a:endParaRPr lang="cs-CZ" sz="2400" dirty="0"/>
          </a:p>
          <a:p>
            <a:pPr indent="-171450">
              <a:spcBef>
                <a:spcPts val="0"/>
              </a:spcBef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8264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574087"/>
            <a:ext cx="7886700" cy="747506"/>
          </a:xfrm>
        </p:spPr>
        <p:txBody>
          <a:bodyPr/>
          <a:lstStyle/>
          <a:p>
            <a:pPr eaLnBrk="1" hangingPunct="1"/>
            <a:r>
              <a:rPr lang="cs-CZ" sz="4400" b="1" dirty="0" err="1"/>
              <a:t>Citačné</a:t>
            </a:r>
            <a:r>
              <a:rPr lang="cs-CZ" sz="4400" b="1" dirty="0"/>
              <a:t> </a:t>
            </a:r>
            <a:r>
              <a:rPr lang="cs-CZ" sz="4400" b="1" dirty="0" err="1"/>
              <a:t>štýly</a:t>
            </a:r>
            <a:endParaRPr lang="cs-CZ" sz="36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02350"/>
            <a:ext cx="7886700" cy="4134057"/>
          </a:xfrm>
        </p:spPr>
        <p:txBody>
          <a:bodyPr>
            <a:normAutofit/>
          </a:bodyPr>
          <a:lstStyle/>
          <a:p>
            <a:pPr indent="-180000" eaLnBrk="1" hangingPunct="1">
              <a:lnSpc>
                <a:spcPct val="110000"/>
              </a:lnSpc>
            </a:pPr>
            <a:r>
              <a:rPr lang="cs-CZ" sz="2000" b="1" dirty="0"/>
              <a:t>STN ISO 690</a:t>
            </a:r>
          </a:p>
          <a:p>
            <a:pPr lvl="1" indent="-180000" eaLnBrk="1" hangingPunct="1">
              <a:lnSpc>
                <a:spcPct val="90000"/>
              </a:lnSpc>
            </a:pPr>
            <a:r>
              <a:rPr lang="cs-CZ" dirty="0"/>
              <a:t>slovenská </a:t>
            </a:r>
            <a:r>
              <a:rPr lang="cs-CZ" dirty="0" err="1"/>
              <a:t>verzia</a:t>
            </a:r>
            <a:r>
              <a:rPr lang="cs-CZ" dirty="0"/>
              <a:t> </a:t>
            </a:r>
            <a:r>
              <a:rPr lang="cs-CZ" dirty="0" err="1"/>
              <a:t>medzinárodnej</a:t>
            </a:r>
            <a:r>
              <a:rPr lang="cs-CZ" dirty="0"/>
              <a:t> normy</a:t>
            </a:r>
          </a:p>
          <a:p>
            <a:pPr indent="-180000" eaLnBrk="1" hangingPunct="1">
              <a:lnSpc>
                <a:spcPct val="110000"/>
              </a:lnSpc>
            </a:pPr>
            <a:r>
              <a:rPr lang="cs-CZ" sz="2000" b="1" dirty="0"/>
              <a:t>IEEE</a:t>
            </a:r>
            <a:endParaRPr lang="cs-CZ" sz="2000" b="1" dirty="0">
              <a:hlinkClick r:id="rId2" tooltip="APA"/>
            </a:endParaRPr>
          </a:p>
          <a:p>
            <a:pPr lvl="1" indent="-180000">
              <a:lnSpc>
                <a:spcPct val="110000"/>
              </a:lnSpc>
            </a:pPr>
            <a:r>
              <a:rPr lang="cs-CZ" sz="1700" dirty="0"/>
              <a:t>technické odbory</a:t>
            </a:r>
            <a:endParaRPr lang="cs-CZ" sz="1700" dirty="0">
              <a:hlinkClick r:id="rId2" tooltip="APA"/>
            </a:endParaRPr>
          </a:p>
          <a:p>
            <a:pPr indent="-180000" eaLnBrk="1" hangingPunct="1">
              <a:lnSpc>
                <a:spcPct val="110000"/>
              </a:lnSpc>
            </a:pPr>
            <a:r>
              <a:rPr lang="cs-CZ" sz="2000" b="1" dirty="0">
                <a:hlinkClick r:id="rId2" tooltip="APA"/>
              </a:rPr>
              <a:t>APA</a:t>
            </a:r>
            <a:r>
              <a:rPr lang="cs-CZ" sz="2000" dirty="0"/>
              <a:t> </a:t>
            </a:r>
          </a:p>
          <a:p>
            <a:pPr lvl="1" indent="-180000" eaLnBrk="1" hangingPunct="1">
              <a:lnSpc>
                <a:spcPct val="90000"/>
              </a:lnSpc>
            </a:pP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potreby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Psycho</a:t>
            </a:r>
            <a:r>
              <a:rPr lang="cs-CZ" dirty="0" err="1">
                <a:latin typeface="Arial" panose="020B0604020202020204" pitchFamily="34" charset="0"/>
              </a:rPr>
              <a:t>l</a:t>
            </a:r>
            <a:r>
              <a:rPr lang="cs-CZ" dirty="0" err="1"/>
              <a:t>ogical</a:t>
            </a:r>
            <a:r>
              <a:rPr lang="cs-CZ" dirty="0"/>
              <a:t> </a:t>
            </a:r>
            <a:r>
              <a:rPr lang="cs-CZ" dirty="0" err="1"/>
              <a:t>Association</a:t>
            </a:r>
            <a:endParaRPr lang="cs-CZ" dirty="0"/>
          </a:p>
          <a:p>
            <a:pPr lvl="1" indent="-180000" eaLnBrk="1" hangingPunct="1">
              <a:lnSpc>
                <a:spcPct val="90000"/>
              </a:lnSpc>
            </a:pPr>
            <a:r>
              <a:rPr lang="cs-CZ" dirty="0" err="1"/>
              <a:t>psychológia</a:t>
            </a:r>
            <a:r>
              <a:rPr lang="cs-CZ" dirty="0"/>
              <a:t> + </a:t>
            </a:r>
            <a:r>
              <a:rPr lang="cs-CZ" dirty="0" err="1"/>
              <a:t>ďalšie</a:t>
            </a:r>
            <a:r>
              <a:rPr lang="cs-CZ" dirty="0"/>
              <a:t> </a:t>
            </a:r>
            <a:r>
              <a:rPr lang="cs-CZ" dirty="0" err="1"/>
              <a:t>príbuzné</a:t>
            </a:r>
            <a:r>
              <a:rPr lang="cs-CZ" dirty="0"/>
              <a:t> odbory</a:t>
            </a:r>
          </a:p>
          <a:p>
            <a:pPr indent="-180000" eaLnBrk="1" hangingPunct="1">
              <a:lnSpc>
                <a:spcPct val="110000"/>
              </a:lnSpc>
            </a:pPr>
            <a:r>
              <a:rPr lang="cs-CZ" sz="2000" b="1" dirty="0">
                <a:hlinkClick r:id="rId3" tooltip="MLA"/>
              </a:rPr>
              <a:t>MLA</a:t>
            </a:r>
            <a:r>
              <a:rPr lang="cs-CZ" sz="2000" b="1" dirty="0"/>
              <a:t> </a:t>
            </a:r>
          </a:p>
          <a:p>
            <a:pPr lvl="1" indent="-180000" eaLnBrk="1" hangingPunct="1">
              <a:lnSpc>
                <a:spcPct val="90000"/>
              </a:lnSpc>
            </a:pPr>
            <a:r>
              <a:rPr lang="cs-CZ" dirty="0" err="1"/>
              <a:t>humanitné</a:t>
            </a:r>
            <a:r>
              <a:rPr lang="cs-CZ" dirty="0"/>
              <a:t> odbory (</a:t>
            </a:r>
            <a:r>
              <a:rPr lang="cs-CZ" dirty="0" err="1"/>
              <a:t>napr</a:t>
            </a:r>
            <a:r>
              <a:rPr lang="cs-CZ" dirty="0"/>
              <a:t>. </a:t>
            </a:r>
            <a:r>
              <a:rPr lang="cs-CZ" dirty="0" err="1"/>
              <a:t>jazykoveda</a:t>
            </a:r>
            <a:r>
              <a:rPr lang="cs-CZ" dirty="0"/>
              <a:t>), manuál v </a:t>
            </a:r>
            <a:r>
              <a:rPr lang="cs-CZ" dirty="0">
                <a:hlinkClick r:id="rId4" tooltip="MLA"/>
              </a:rPr>
              <a:t>PDF</a:t>
            </a:r>
            <a:r>
              <a:rPr lang="cs-CZ" dirty="0"/>
              <a:t> </a:t>
            </a:r>
          </a:p>
          <a:p>
            <a:pPr indent="-180000" eaLnBrk="1" hangingPunct="1">
              <a:lnSpc>
                <a:spcPct val="110000"/>
              </a:lnSpc>
            </a:pPr>
            <a:r>
              <a:rPr lang="cs-CZ" sz="2000" b="1" dirty="0">
                <a:hlinkClick r:id="rId5" tooltip="Chicago"/>
              </a:rPr>
              <a:t>Chicago</a:t>
            </a:r>
            <a:r>
              <a:rPr lang="cs-CZ" sz="2000" b="1" dirty="0"/>
              <a:t> style</a:t>
            </a:r>
          </a:p>
          <a:p>
            <a:pPr lvl="1" indent="-180000" eaLnBrk="1" hangingPunct="1">
              <a:lnSpc>
                <a:spcPct val="90000"/>
              </a:lnSpc>
            </a:pPr>
            <a:r>
              <a:rPr lang="cs-CZ" dirty="0" err="1"/>
              <a:t>spoločenské</a:t>
            </a:r>
            <a:r>
              <a:rPr lang="cs-CZ" dirty="0"/>
              <a:t> </a:t>
            </a:r>
            <a:r>
              <a:rPr lang="cs-CZ" dirty="0" err="1"/>
              <a:t>vedy</a:t>
            </a:r>
            <a:endParaRPr lang="cs-CZ" dirty="0"/>
          </a:p>
          <a:p>
            <a:pPr marL="334350" lvl="1" indent="0" eaLnBrk="1" hangingPunct="1">
              <a:lnSpc>
                <a:spcPct val="90000"/>
              </a:lnSpc>
              <a:buNone/>
            </a:pPr>
            <a:endParaRPr lang="cs-CZ" dirty="0"/>
          </a:p>
          <a:p>
            <a:pPr marL="334350" lvl="1" indent="0" eaLnBrk="1" hangingPunct="1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0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946839"/>
          </a:xfrm>
        </p:spPr>
        <p:txBody>
          <a:bodyPr/>
          <a:lstStyle/>
          <a:p>
            <a:r>
              <a:rPr lang="cs-CZ" sz="4400" b="1" dirty="0"/>
              <a:t>O </a:t>
            </a:r>
            <a:r>
              <a:rPr lang="cs-CZ" sz="4400" b="1" dirty="0" err="1"/>
              <a:t>čom</a:t>
            </a:r>
            <a:r>
              <a:rPr lang="cs-CZ" sz="4400" b="1" dirty="0"/>
              <a:t> to bude? (Obsah)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34667" y="1743685"/>
            <a:ext cx="7886700" cy="3370629"/>
          </a:xfrm>
        </p:spPr>
        <p:txBody>
          <a:bodyPr>
            <a:normAutofit/>
          </a:bodyPr>
          <a:lstStyle/>
          <a:p>
            <a:r>
              <a:rPr lang="cs-CZ" sz="2400" dirty="0"/>
              <a:t>Úvod (</a:t>
            </a:r>
            <a:r>
              <a:rPr lang="cs-CZ" sz="2400" dirty="0" err="1"/>
              <a:t>prečo</a:t>
            </a:r>
            <a:r>
              <a:rPr lang="cs-CZ" sz="2400" dirty="0"/>
              <a:t> citujeme)</a:t>
            </a:r>
          </a:p>
          <a:p>
            <a:r>
              <a:rPr lang="cs-CZ" sz="2400" dirty="0"/>
              <a:t> </a:t>
            </a:r>
            <a:r>
              <a:rPr lang="cs-CZ" sz="2400" dirty="0" err="1"/>
              <a:t>citovanie</a:t>
            </a:r>
            <a:r>
              <a:rPr lang="cs-CZ" sz="2400" dirty="0"/>
              <a:t> a </a:t>
            </a:r>
            <a:r>
              <a:rPr lang="cs-CZ" sz="2400" dirty="0" err="1"/>
              <a:t>plagiátorstvo</a:t>
            </a:r>
            <a:r>
              <a:rPr lang="cs-CZ" sz="2400" dirty="0"/>
              <a:t> (stručný </a:t>
            </a:r>
            <a:r>
              <a:rPr lang="cs-CZ" sz="2400" dirty="0" err="1"/>
              <a:t>prehľad</a:t>
            </a:r>
            <a:r>
              <a:rPr lang="cs-CZ" sz="2400" dirty="0"/>
              <a:t>, </a:t>
            </a:r>
            <a:r>
              <a:rPr lang="cs-CZ" sz="2400" dirty="0" err="1"/>
              <a:t>metódy</a:t>
            </a:r>
            <a:r>
              <a:rPr lang="cs-CZ" sz="2400" dirty="0"/>
              <a:t>)</a:t>
            </a:r>
          </a:p>
          <a:p>
            <a:r>
              <a:rPr lang="cs-CZ" sz="2400" dirty="0"/>
              <a:t> Generátor </a:t>
            </a:r>
            <a:r>
              <a:rPr lang="cs-CZ" sz="2400" dirty="0" err="1"/>
              <a:t>citácií</a:t>
            </a:r>
            <a:r>
              <a:rPr lang="cs-CZ" sz="2400" dirty="0"/>
              <a:t> vs. </a:t>
            </a:r>
            <a:r>
              <a:rPr lang="cs-CZ" sz="2400" dirty="0" err="1"/>
              <a:t>citačný</a:t>
            </a:r>
            <a:r>
              <a:rPr lang="cs-CZ" sz="2400" dirty="0"/>
              <a:t> manažér (výhody, nevýhody)</a:t>
            </a:r>
          </a:p>
          <a:p>
            <a:r>
              <a:rPr lang="cs-CZ" sz="2400" dirty="0"/>
              <a:t> </a:t>
            </a:r>
            <a:r>
              <a:rPr lang="cs-CZ" sz="2400" dirty="0" err="1"/>
              <a:t>Citačný</a:t>
            </a:r>
            <a:r>
              <a:rPr lang="cs-CZ" sz="2400" dirty="0"/>
              <a:t> manažér Citace PRO Plus – </a:t>
            </a:r>
            <a:r>
              <a:rPr lang="cs-CZ" sz="2400" dirty="0" err="1"/>
              <a:t>ukážky</a:t>
            </a:r>
            <a:r>
              <a:rPr lang="cs-CZ" sz="2400" dirty="0"/>
              <a:t> </a:t>
            </a:r>
          </a:p>
          <a:p>
            <a:r>
              <a:rPr lang="cs-CZ" sz="2400" dirty="0"/>
              <a:t>  Citace PRO Plus – doplňky do Wordu a </a:t>
            </a:r>
            <a:r>
              <a:rPr lang="cs-CZ" sz="2400" dirty="0" err="1"/>
              <a:t>prehliadačov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3" name="Grafický objekt 2" descr="Nápad">
            <a:extLst>
              <a:ext uri="{FF2B5EF4-FFF2-40B4-BE49-F238E27FC236}">
                <a16:creationId xmlns:a16="http://schemas.microsoft.com/office/drawing/2014/main" id="{E5BC699D-7CBE-40ED-8E0C-0988F2467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09348" flipH="1">
            <a:off x="5424300" y="3975148"/>
            <a:ext cx="2763079" cy="276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5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652462"/>
            <a:ext cx="7886700" cy="993775"/>
          </a:xfrm>
        </p:spPr>
        <p:txBody>
          <a:bodyPr/>
          <a:lstStyle/>
          <a:p>
            <a:pPr eaLnBrk="1" hangingPunct="1"/>
            <a:r>
              <a:rPr lang="cs-CZ" b="1" dirty="0" err="1">
                <a:solidFill>
                  <a:srgbClr val="833C0B"/>
                </a:solidFill>
              </a:rPr>
              <a:t>Citačné</a:t>
            </a:r>
            <a:r>
              <a:rPr lang="cs-CZ" b="1" dirty="0">
                <a:solidFill>
                  <a:srgbClr val="833C0B"/>
                </a:solidFill>
              </a:rPr>
              <a:t> </a:t>
            </a:r>
            <a:r>
              <a:rPr lang="cs-CZ" b="1" dirty="0" err="1">
                <a:solidFill>
                  <a:srgbClr val="833C0B"/>
                </a:solidFill>
              </a:rPr>
              <a:t>štýly</a:t>
            </a:r>
            <a:endParaRPr lang="cs-CZ" sz="24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1484037"/>
            <a:ext cx="7886700" cy="3631302"/>
          </a:xfrm>
        </p:spPr>
        <p:txBody>
          <a:bodyPr>
            <a:normAutofit fontScale="85000" lnSpcReduction="20000"/>
          </a:bodyPr>
          <a:lstStyle/>
          <a:p>
            <a:pPr indent="-180000" eaLnBrk="1" hangingPunct="1">
              <a:lnSpc>
                <a:spcPct val="110000"/>
              </a:lnSpc>
            </a:pPr>
            <a:r>
              <a:rPr lang="cs-CZ" b="1" dirty="0"/>
              <a:t>Harvard</a:t>
            </a:r>
            <a:r>
              <a:rPr lang="cs-CZ" dirty="0"/>
              <a:t> </a:t>
            </a:r>
          </a:p>
          <a:p>
            <a:pPr lvl="1" indent="-180000" eaLnBrk="1" hangingPunct="1">
              <a:lnSpc>
                <a:spcPct val="90000"/>
              </a:lnSpc>
            </a:pPr>
            <a:r>
              <a:rPr lang="cs-CZ" dirty="0" err="1"/>
              <a:t>citačný</a:t>
            </a:r>
            <a:r>
              <a:rPr lang="cs-CZ" dirty="0"/>
              <a:t> </a:t>
            </a:r>
            <a:r>
              <a:rPr lang="cs-CZ" dirty="0" err="1"/>
              <a:t>štýl</a:t>
            </a:r>
            <a:r>
              <a:rPr lang="cs-CZ" dirty="0"/>
              <a:t> Harvard </a:t>
            </a:r>
            <a:r>
              <a:rPr lang="cs-CZ" dirty="0" err="1"/>
              <a:t>Bussiness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</a:p>
          <a:p>
            <a:pPr indent="-180000" eaLnBrk="1" hangingPunct="1">
              <a:lnSpc>
                <a:spcPct val="110000"/>
              </a:lnSpc>
            </a:pPr>
            <a:r>
              <a:rPr lang="cs-CZ" b="1" dirty="0">
                <a:hlinkClick r:id="rId2" tooltip="ICMJE"/>
              </a:rPr>
              <a:t>Vancouver</a:t>
            </a:r>
            <a:endParaRPr lang="cs-CZ" b="1" dirty="0"/>
          </a:p>
          <a:p>
            <a:pPr lvl="1" indent="-180000" eaLnBrk="1" hangingPunct="1">
              <a:lnSpc>
                <a:spcPct val="90000"/>
              </a:lnSpc>
            </a:pPr>
            <a:r>
              <a:rPr lang="cs-CZ" dirty="0" err="1"/>
              <a:t>pre</a:t>
            </a:r>
            <a:r>
              <a:rPr lang="cs-CZ" dirty="0"/>
              <a:t> časopisy z oblasti medicíny, biomedicíny, </a:t>
            </a:r>
            <a:r>
              <a:rPr lang="cs-CZ" dirty="0" err="1"/>
              <a:t>medicínskych</a:t>
            </a:r>
            <a:r>
              <a:rPr lang="cs-CZ" dirty="0"/>
              <a:t> </a:t>
            </a:r>
            <a:r>
              <a:rPr lang="cs-CZ" dirty="0" err="1"/>
              <a:t>technólogií</a:t>
            </a:r>
            <a:r>
              <a:rPr lang="cs-CZ" dirty="0"/>
              <a:t> </a:t>
            </a:r>
            <a:r>
              <a:rPr lang="cs-CZ" dirty="0" err="1"/>
              <a:t>atď</a:t>
            </a:r>
            <a:r>
              <a:rPr lang="cs-CZ" dirty="0"/>
              <a:t>., manuál v </a:t>
            </a:r>
            <a:r>
              <a:rPr lang="cs-CZ" dirty="0">
                <a:hlinkClick r:id="rId3" tooltip="PDF"/>
              </a:rPr>
              <a:t>PDF</a:t>
            </a:r>
            <a:r>
              <a:rPr lang="cs-CZ" dirty="0"/>
              <a:t> </a:t>
            </a:r>
          </a:p>
          <a:p>
            <a:pPr indent="-180000" eaLnBrk="1" hangingPunct="1">
              <a:lnSpc>
                <a:spcPct val="110000"/>
              </a:lnSpc>
            </a:pPr>
            <a:r>
              <a:rPr lang="cs-CZ" b="1" dirty="0"/>
              <a:t>AMA</a:t>
            </a:r>
            <a:endParaRPr lang="cs-CZ" dirty="0"/>
          </a:p>
          <a:p>
            <a:pPr lvl="1" indent="-180000" eaLnBrk="1" hangingPunct="1">
              <a:lnSpc>
                <a:spcPct val="90000"/>
              </a:lnSpc>
            </a:pPr>
            <a:r>
              <a:rPr lang="cs-CZ" dirty="0" err="1"/>
              <a:t>citačný</a:t>
            </a:r>
            <a:r>
              <a:rPr lang="cs-CZ" dirty="0"/>
              <a:t> </a:t>
            </a:r>
            <a:r>
              <a:rPr lang="cs-CZ" dirty="0" err="1"/>
              <a:t>štýl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Association</a:t>
            </a:r>
            <a:endParaRPr lang="cs-CZ" dirty="0"/>
          </a:p>
          <a:p>
            <a:pPr lvl="1" indent="-180000" eaLnBrk="1" hangingPunct="1">
              <a:lnSpc>
                <a:spcPct val="90000"/>
              </a:lnSpc>
            </a:pPr>
            <a:r>
              <a:rPr lang="cs-CZ" dirty="0"/>
              <a:t>pro lékařství a biologii, manuál v </a:t>
            </a:r>
            <a:r>
              <a:rPr lang="cs-CZ" dirty="0">
                <a:hlinkClick r:id="rId4" tooltip="PDF"/>
              </a:rPr>
              <a:t>PDF</a:t>
            </a:r>
            <a:r>
              <a:rPr lang="cs-CZ" dirty="0"/>
              <a:t> </a:t>
            </a:r>
          </a:p>
          <a:p>
            <a:pPr indent="-180000" eaLnBrk="1" hangingPunct="1">
              <a:lnSpc>
                <a:spcPct val="110000"/>
              </a:lnSpc>
            </a:pPr>
            <a:r>
              <a:rPr lang="cs-CZ" b="1" dirty="0">
                <a:hlinkClick r:id="rId5" tooltip="CSE"/>
              </a:rPr>
              <a:t>CSE</a:t>
            </a:r>
            <a:endParaRPr lang="cs-CZ" b="1" dirty="0"/>
          </a:p>
          <a:p>
            <a:pPr lvl="1" indent="-180000" eaLnBrk="1" hangingPunct="1">
              <a:lnSpc>
                <a:spcPct val="90000"/>
              </a:lnSpc>
            </a:pPr>
            <a:r>
              <a:rPr lang="cs-CZ" dirty="0" err="1"/>
              <a:t>citačný</a:t>
            </a:r>
            <a:r>
              <a:rPr lang="cs-CZ" dirty="0"/>
              <a:t> </a:t>
            </a:r>
            <a:r>
              <a:rPr lang="cs-CZ" dirty="0" err="1"/>
              <a:t>štýl</a:t>
            </a:r>
            <a:r>
              <a:rPr lang="cs-CZ" dirty="0"/>
              <a:t> </a:t>
            </a:r>
            <a:r>
              <a:rPr lang="cs-CZ" dirty="0" err="1"/>
              <a:t>pre</a:t>
            </a:r>
            <a:r>
              <a:rPr lang="cs-CZ" dirty="0"/>
              <a:t> </a:t>
            </a:r>
            <a:r>
              <a:rPr lang="cs-CZ" dirty="0" err="1"/>
              <a:t>prírodné</a:t>
            </a:r>
            <a:r>
              <a:rPr lang="cs-CZ" dirty="0"/>
              <a:t> </a:t>
            </a:r>
            <a:r>
              <a:rPr lang="cs-CZ" dirty="0" err="1"/>
              <a:t>vedy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01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7200" b="1" dirty="0"/>
              <a:t>Norma </a:t>
            </a:r>
            <a:br>
              <a:rPr lang="cs-CZ" sz="7200" b="1" dirty="0"/>
            </a:br>
            <a:r>
              <a:rPr lang="cs-CZ" sz="7200" b="1" dirty="0"/>
              <a:t>STN ISO 690</a:t>
            </a:r>
          </a:p>
        </p:txBody>
      </p:sp>
      <p:pic>
        <p:nvPicPr>
          <p:cNvPr id="4" name="Obrázek 3" descr="Obsah obrázku osoba, žena, interiér, zrcadlo&#10;&#10;Popis byl vytvořen automaticky">
            <a:extLst>
              <a:ext uri="{FF2B5EF4-FFF2-40B4-BE49-F238E27FC236}">
                <a16:creationId xmlns:a16="http://schemas.microsoft.com/office/drawing/2014/main" id="{889ADCB8-DEDD-40FC-9F31-301E8B95F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17" y="3029747"/>
            <a:ext cx="5672553" cy="243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7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6725" y="603251"/>
            <a:ext cx="8467725" cy="882649"/>
          </a:xfrm>
        </p:spPr>
        <p:txBody>
          <a:bodyPr/>
          <a:lstStyle/>
          <a:p>
            <a:r>
              <a:rPr lang="cs-CZ" sz="4000" b="1" dirty="0"/>
              <a:t>Norma STN ISO 690 a STN ISO 690-2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type="body" idx="1"/>
          </p:nvPr>
        </p:nvSpPr>
        <p:spPr>
          <a:xfrm>
            <a:off x="628650" y="1743685"/>
            <a:ext cx="7886700" cy="3847490"/>
          </a:xfrm>
        </p:spPr>
        <p:txBody>
          <a:bodyPr/>
          <a:lstStyle/>
          <a:p>
            <a:pPr indent="-180000"/>
            <a:r>
              <a:rPr lang="cs-CZ" sz="2400" dirty="0"/>
              <a:t>platné od r. 1998 a 2001, </a:t>
            </a:r>
            <a:r>
              <a:rPr lang="cs-CZ" sz="2400" dirty="0" err="1"/>
              <a:t>rev</a:t>
            </a:r>
            <a:r>
              <a:rPr lang="cs-CZ" sz="2400" dirty="0"/>
              <a:t>. 2010 a 2012</a:t>
            </a:r>
          </a:p>
          <a:p>
            <a:pPr algn="just"/>
            <a:r>
              <a:rPr lang="sk-SK" sz="1800" b="0" i="0" u="none" strike="noStrike" baseline="0" dirty="0">
                <a:solidFill>
                  <a:srgbClr val="000000"/>
                </a:solidFill>
                <a:latin typeface="Minion Pro"/>
              </a:rPr>
              <a:t>STN ISO 690: 1998. </a:t>
            </a:r>
            <a:r>
              <a:rPr lang="sk-SK" sz="1800" b="0" i="1" u="none" strike="noStrike" baseline="0" dirty="0">
                <a:solidFill>
                  <a:srgbClr val="000000"/>
                </a:solidFill>
                <a:latin typeface="Minion Pro"/>
              </a:rPr>
              <a:t>Dokumentácia. Bibliografické odkazy.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Minion Pro"/>
              </a:rPr>
              <a:t>Obsah, forma a štruktúra. Bratislava : Slovenský ústav technickej normalizácie – Vydavateľstvo.</a:t>
            </a:r>
          </a:p>
          <a:p>
            <a:pPr algn="just"/>
            <a:r>
              <a:rPr lang="sk-SK" sz="1800" b="0" i="0" u="none" strike="noStrike" baseline="0" dirty="0">
                <a:solidFill>
                  <a:srgbClr val="000000"/>
                </a:solidFill>
                <a:latin typeface="Minion Pro"/>
              </a:rPr>
              <a:t>STN ISO 690-2. 2001. Informácie a dokumentácia. </a:t>
            </a:r>
            <a:r>
              <a:rPr lang="sk-SK" sz="1800" b="0" i="1" u="none" strike="noStrike" baseline="0" dirty="0">
                <a:solidFill>
                  <a:srgbClr val="000000"/>
                </a:solidFill>
                <a:latin typeface="Minion Pro"/>
              </a:rPr>
              <a:t>Bibliografické citácie. </a:t>
            </a:r>
            <a:r>
              <a:rPr lang="sk-SK" sz="1800" b="0" i="0" u="none" strike="noStrike" baseline="0" dirty="0">
                <a:solidFill>
                  <a:srgbClr val="000000"/>
                </a:solidFill>
                <a:latin typeface="Minion Pro"/>
              </a:rPr>
              <a:t>Časť 2: Elektronické dokumenty alebo ich časti. Bratislava : Slovenský ústav technickej normalizácie.</a:t>
            </a:r>
            <a:endParaRPr lang="cs-CZ" sz="2400" dirty="0"/>
          </a:p>
          <a:p>
            <a:pPr indent="-180000"/>
            <a:r>
              <a:rPr lang="cs-CZ" sz="2400" dirty="0" err="1"/>
              <a:t>všeobecne</a:t>
            </a:r>
            <a:r>
              <a:rPr lang="cs-CZ" sz="2400" dirty="0"/>
              <a:t> uznávaná </a:t>
            </a:r>
            <a:r>
              <a:rPr lang="cs-CZ" sz="2400" dirty="0" err="1"/>
              <a:t>interpretácia</a:t>
            </a:r>
            <a:r>
              <a:rPr lang="cs-CZ" sz="2400" dirty="0"/>
              <a:t> normy:</a:t>
            </a:r>
          </a:p>
          <a:p>
            <a:pPr indent="-180000"/>
            <a:r>
              <a:rPr lang="sk-SK" sz="1800" dirty="0"/>
              <a:t>LICHNEROVÁ, Lucia. 2013. Citovanie a odkazovanie na použité zdroje podľa nového štandardu ISO 690 (2010): Časť 1: Tvorba bibliografických odkazov. </a:t>
            </a:r>
            <a:r>
              <a:rPr lang="sk-SK" sz="1800" i="1" dirty="0" err="1"/>
              <a:t>ITLib</a:t>
            </a:r>
            <a:r>
              <a:rPr lang="sk-SK" sz="1800" i="1" dirty="0"/>
              <a:t>: Informačné technológie a knižnice</a:t>
            </a:r>
            <a:r>
              <a:rPr lang="sk-SK" sz="1800" dirty="0"/>
              <a:t> [online]. Bratislava: Centrum vedecko - technických informácií SR, (2): 43-50 [cit. 2020-11-30]. ISSN 1336-0779. Dostupné na internete: </a:t>
            </a:r>
            <a:r>
              <a:rPr lang="sk-SK" sz="2000" dirty="0">
                <a:hlinkClick r:id="rId2"/>
              </a:rPr>
              <a:t>https://itlib.cvtisr.sk/archiv/2013/2/citovanie-a-odkazovanie-na-pouzite-zdroje-podla-noveho-standardu-iso-690-2010-cast-1-tvorba-bibliografickych-odkazov.html?page_id=2457</a:t>
            </a:r>
            <a:endParaRPr lang="sk-SK" sz="2000" dirty="0"/>
          </a:p>
          <a:p>
            <a:pPr indent="-180000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14518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err="1"/>
              <a:t>Metódy</a:t>
            </a:r>
            <a:r>
              <a:rPr lang="cs-CZ" sz="4400" b="1" dirty="0"/>
              <a:t> </a:t>
            </a:r>
            <a:r>
              <a:rPr lang="cs-CZ" sz="4400" b="1" dirty="0" err="1"/>
              <a:t>citovania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628650" y="1743685"/>
            <a:ext cx="8257761" cy="3370629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3 základné: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err="1"/>
              <a:t>Meno-dátum</a:t>
            </a:r>
            <a:r>
              <a:rPr lang="cs-CZ" sz="2800" dirty="0"/>
              <a:t> (</a:t>
            </a:r>
            <a:r>
              <a:rPr lang="cs-CZ" sz="2800" dirty="0" err="1"/>
              <a:t>Author-date</a:t>
            </a:r>
            <a:r>
              <a:rPr lang="cs-CZ" sz="2800" dirty="0"/>
              <a:t>; Name-</a:t>
            </a:r>
            <a:r>
              <a:rPr lang="cs-CZ" sz="2800" dirty="0" err="1"/>
              <a:t>year</a:t>
            </a:r>
            <a:r>
              <a:rPr lang="cs-CZ" sz="2800" dirty="0"/>
              <a:t>)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/>
              <a:t>Číselná </a:t>
            </a:r>
            <a:r>
              <a:rPr lang="cs-CZ" sz="2800" b="1" dirty="0" err="1"/>
              <a:t>metóda</a:t>
            </a:r>
            <a:r>
              <a:rPr lang="cs-CZ" sz="2800" b="1" dirty="0"/>
              <a:t>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err="1"/>
              <a:t>Metóda</a:t>
            </a:r>
            <a:r>
              <a:rPr lang="cs-CZ" sz="2800" b="1" dirty="0"/>
              <a:t> </a:t>
            </a:r>
            <a:r>
              <a:rPr lang="cs-CZ" sz="2800" b="1" dirty="0" err="1"/>
              <a:t>priebežných</a:t>
            </a:r>
            <a:r>
              <a:rPr lang="cs-CZ" sz="2800" b="1" dirty="0"/>
              <a:t> </a:t>
            </a:r>
            <a:r>
              <a:rPr lang="cs-CZ" sz="2800" b="1" dirty="0" err="1"/>
              <a:t>poznámok</a:t>
            </a:r>
            <a:r>
              <a:rPr lang="cs-CZ" sz="2800" b="1" dirty="0"/>
              <a:t> </a:t>
            </a:r>
            <a:r>
              <a:rPr lang="cs-CZ" sz="2800" dirty="0"/>
              <a:t>(</a:t>
            </a:r>
            <a:r>
              <a:rPr lang="cs-CZ" sz="2800" dirty="0" err="1"/>
              <a:t>footnotes</a:t>
            </a:r>
            <a:r>
              <a:rPr lang="cs-CZ" sz="2800" dirty="0"/>
              <a:t>)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4993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/>
              <a:t>Meno</a:t>
            </a:r>
            <a:r>
              <a:rPr lang="cs-CZ" sz="4000" b="1" dirty="0"/>
              <a:t> </a:t>
            </a:r>
            <a:r>
              <a:rPr lang="cs-CZ" sz="4000" b="1" dirty="0" err="1"/>
              <a:t>dátum</a:t>
            </a:r>
            <a:r>
              <a:rPr lang="cs-CZ" sz="4000" b="1" dirty="0"/>
              <a:t> (</a:t>
            </a:r>
            <a:r>
              <a:rPr lang="cs-CZ" sz="4000" b="1" dirty="0" err="1"/>
              <a:t>Author-date</a:t>
            </a:r>
            <a:r>
              <a:rPr lang="cs-CZ" sz="4000" b="1" dirty="0"/>
              <a:t> </a:t>
            </a:r>
            <a:r>
              <a:rPr lang="cs-CZ" sz="4000" b="1" dirty="0" err="1"/>
              <a:t>system</a:t>
            </a:r>
            <a:r>
              <a:rPr lang="cs-CZ" sz="4000" b="1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type="body" idx="1"/>
          </p:nvPr>
        </p:nvSpPr>
        <p:spPr>
          <a:xfrm>
            <a:off x="827484" y="1690688"/>
            <a:ext cx="7737223" cy="3340997"/>
          </a:xfrm>
        </p:spPr>
        <p:txBody>
          <a:bodyPr>
            <a:normAutofit lnSpcReduction="10000"/>
          </a:bodyPr>
          <a:lstStyle/>
          <a:p>
            <a:pPr indent="-180000"/>
            <a:r>
              <a:rPr lang="cs-CZ" dirty="0">
                <a:latin typeface="Arial" panose="020B0604020202020204" pitchFamily="34" charset="0"/>
              </a:rPr>
              <a:t>(</a:t>
            </a:r>
            <a:r>
              <a:rPr lang="cs-CZ" dirty="0" err="1">
                <a:latin typeface="Arial" panose="020B0604020202020204" pitchFamily="34" charset="0"/>
              </a:rPr>
              <a:t>priezvisko</a:t>
            </a:r>
            <a:r>
              <a:rPr lang="cs-CZ" dirty="0">
                <a:latin typeface="Arial" panose="020B0604020202020204" pitchFamily="34" charset="0"/>
              </a:rPr>
              <a:t> prvého autora, rok, strana)</a:t>
            </a:r>
          </a:p>
          <a:p>
            <a:pPr lvl="1" indent="-180000"/>
            <a:r>
              <a:rPr lang="cs-CZ" dirty="0">
                <a:latin typeface="Arial" panose="020B0604020202020204" pitchFamily="34" charset="0"/>
              </a:rPr>
              <a:t>(Kafka 2008)</a:t>
            </a:r>
          </a:p>
          <a:p>
            <a:pPr indent="-180000"/>
            <a:r>
              <a:rPr lang="cs-CZ" dirty="0">
                <a:latin typeface="Arial" panose="020B0604020202020204" pitchFamily="34" charset="0"/>
              </a:rPr>
              <a:t>strana len </a:t>
            </a:r>
            <a:r>
              <a:rPr lang="cs-CZ" dirty="0" err="1">
                <a:latin typeface="Arial" panose="020B0604020202020204" pitchFamily="34" charset="0"/>
              </a:rPr>
              <a:t>pri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priamom</a:t>
            </a:r>
            <a:r>
              <a:rPr lang="cs-CZ" dirty="0">
                <a:latin typeface="Arial" panose="020B0604020202020204" pitchFamily="34" charset="0"/>
              </a:rPr>
              <a:t> citáte</a:t>
            </a:r>
          </a:p>
          <a:p>
            <a:pPr lvl="1" indent="-180000"/>
            <a:r>
              <a:rPr lang="cs-CZ" dirty="0">
                <a:latin typeface="Arial" panose="020B0604020202020204" pitchFamily="34" charset="0"/>
              </a:rPr>
              <a:t>(Kafka 2008, s. 125)</a:t>
            </a:r>
          </a:p>
          <a:p>
            <a:pPr indent="-180000"/>
            <a:r>
              <a:rPr lang="cs-CZ" dirty="0" err="1">
                <a:latin typeface="Arial" panose="020B0604020202020204" pitchFamily="34" charset="0"/>
              </a:rPr>
              <a:t>ak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chýba</a:t>
            </a:r>
            <a:r>
              <a:rPr lang="cs-CZ" dirty="0">
                <a:latin typeface="Arial" panose="020B0604020202020204" pitchFamily="34" charset="0"/>
              </a:rPr>
              <a:t> autor, potom je prvým </a:t>
            </a:r>
            <a:r>
              <a:rPr lang="cs-CZ" dirty="0" err="1">
                <a:latin typeface="Arial" panose="020B0604020202020204" pitchFamily="34" charset="0"/>
              </a:rPr>
              <a:t>údajom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</a:rPr>
              <a:t>názov</a:t>
            </a:r>
            <a:r>
              <a:rPr lang="cs-CZ" b="1" dirty="0">
                <a:latin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</a:rPr>
              <a:t>korporácie</a:t>
            </a:r>
            <a:r>
              <a:rPr lang="cs-CZ" b="1" dirty="0">
                <a:latin typeface="Arial" panose="020B0604020202020204" pitchFamily="34" charset="0"/>
              </a:rPr>
              <a:t>, </a:t>
            </a:r>
            <a:r>
              <a:rPr lang="cs-CZ" b="1" dirty="0" err="1">
                <a:latin typeface="Arial" panose="020B0604020202020204" pitchFamily="34" charset="0"/>
              </a:rPr>
              <a:t>inštitúcie</a:t>
            </a:r>
            <a:endParaRPr lang="cs-CZ" b="1" dirty="0">
              <a:latin typeface="Arial" panose="020B0604020202020204" pitchFamily="34" charset="0"/>
            </a:endParaRPr>
          </a:p>
          <a:p>
            <a:pPr lvl="1" indent="-180000"/>
            <a:r>
              <a:rPr lang="cs-CZ" dirty="0">
                <a:latin typeface="Arial" panose="020B0604020202020204" pitchFamily="34" charset="0"/>
              </a:rPr>
              <a:t>(Adobe </a:t>
            </a:r>
            <a:r>
              <a:rPr lang="cs-CZ" dirty="0" err="1">
                <a:latin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</a:rPr>
              <a:t> Team 2011)</a:t>
            </a:r>
          </a:p>
          <a:p>
            <a:pPr indent="-180000"/>
            <a:r>
              <a:rPr lang="cs-CZ" dirty="0" err="1">
                <a:latin typeface="Arial" panose="020B0604020202020204" pitchFamily="34" charset="0"/>
              </a:rPr>
              <a:t>ak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chýba</a:t>
            </a:r>
            <a:r>
              <a:rPr lang="cs-CZ" dirty="0">
                <a:latin typeface="Arial" panose="020B0604020202020204" pitchFamily="34" charset="0"/>
              </a:rPr>
              <a:t> autor aj </a:t>
            </a:r>
            <a:r>
              <a:rPr lang="cs-CZ" dirty="0" err="1">
                <a:latin typeface="Arial" panose="020B0604020202020204" pitchFamily="34" charset="0"/>
              </a:rPr>
              <a:t>korporácia</a:t>
            </a:r>
            <a:r>
              <a:rPr lang="cs-CZ" dirty="0">
                <a:latin typeface="Arial" panose="020B0604020202020204" pitchFamily="34" charset="0"/>
              </a:rPr>
              <a:t>, potom </a:t>
            </a:r>
            <a:r>
              <a:rPr lang="cs-CZ" b="1" dirty="0">
                <a:latin typeface="Arial" panose="020B0604020202020204" pitchFamily="34" charset="0"/>
              </a:rPr>
              <a:t>prvé </a:t>
            </a:r>
            <a:r>
              <a:rPr lang="cs-CZ" b="1" dirty="0" err="1">
                <a:latin typeface="Arial" panose="020B0604020202020204" pitchFamily="34" charset="0"/>
              </a:rPr>
              <a:t>slová</a:t>
            </a:r>
            <a:r>
              <a:rPr lang="cs-CZ" b="1" dirty="0">
                <a:latin typeface="Arial" panose="020B0604020202020204" pitchFamily="34" charset="0"/>
              </a:rPr>
              <a:t> z názvu</a:t>
            </a:r>
            <a:r>
              <a:rPr lang="cs-CZ" dirty="0">
                <a:latin typeface="Arial" panose="020B0604020202020204" pitchFamily="34" charset="0"/>
              </a:rPr>
              <a:t> – </a:t>
            </a:r>
            <a:r>
              <a:rPr lang="cs-CZ" dirty="0" err="1">
                <a:latin typeface="Arial" panose="020B0604020202020204" pitchFamily="34" charset="0"/>
              </a:rPr>
              <a:t>nie</a:t>
            </a:r>
            <a:r>
              <a:rPr lang="cs-CZ" dirty="0">
                <a:latin typeface="Arial" panose="020B0604020202020204" pitchFamily="34" charset="0"/>
              </a:rPr>
              <a:t> kurzívou</a:t>
            </a:r>
          </a:p>
          <a:p>
            <a:pPr lvl="1" indent="-180000"/>
            <a:r>
              <a:rPr lang="cs-CZ" dirty="0">
                <a:latin typeface="Arial" panose="020B0604020202020204" pitchFamily="34" charset="0"/>
              </a:rPr>
              <a:t>(Principy sazby 1954, s. 18)</a:t>
            </a:r>
          </a:p>
        </p:txBody>
      </p:sp>
    </p:spTree>
    <p:extLst>
      <p:ext uri="{BB962C8B-B14F-4D97-AF65-F5344CB8AC3E}">
        <p14:creationId xmlns:p14="http://schemas.microsoft.com/office/powerpoint/2010/main" val="2328168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err="1"/>
              <a:t>Author-date</a:t>
            </a:r>
            <a:r>
              <a:rPr lang="cs-CZ" sz="4400" b="1" dirty="0"/>
              <a:t> </a:t>
            </a:r>
            <a:r>
              <a:rPr lang="cs-CZ" sz="4400" b="1" dirty="0" err="1"/>
              <a:t>system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628650" y="1577009"/>
            <a:ext cx="7886700" cy="3684104"/>
          </a:xfrm>
        </p:spPr>
        <p:txBody>
          <a:bodyPr>
            <a:normAutofit/>
          </a:bodyPr>
          <a:lstStyle/>
          <a:p>
            <a:pPr indent="-180000"/>
            <a:r>
              <a:rPr lang="cs-CZ" dirty="0">
                <a:latin typeface="Arial" panose="020B0604020202020204" pitchFamily="34" charset="0"/>
              </a:rPr>
              <a:t>Odkazy </a:t>
            </a:r>
            <a:r>
              <a:rPr lang="cs-CZ" dirty="0" err="1">
                <a:latin typeface="Arial" panose="020B0604020202020204" pitchFamily="34" charset="0"/>
              </a:rPr>
              <a:t>sa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môžu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vkladať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kdekoľvek</a:t>
            </a:r>
            <a:r>
              <a:rPr lang="cs-CZ" dirty="0">
                <a:latin typeface="Arial" panose="020B0604020202020204" pitchFamily="34" charset="0"/>
              </a:rPr>
              <a:t> do vety, na konci vety </a:t>
            </a:r>
            <a:r>
              <a:rPr lang="cs-CZ" dirty="0" err="1">
                <a:latin typeface="Arial" panose="020B0604020202020204" pitchFamily="34" charset="0"/>
              </a:rPr>
              <a:t>sa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vkladajú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pred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bodku</a:t>
            </a:r>
            <a:r>
              <a:rPr lang="cs-CZ" dirty="0">
                <a:latin typeface="Arial" panose="020B0604020202020204" pitchFamily="34" charset="0"/>
              </a:rPr>
              <a:t> za </a:t>
            </a:r>
            <a:r>
              <a:rPr lang="cs-CZ" dirty="0" err="1">
                <a:latin typeface="Arial" panose="020B0604020202020204" pitchFamily="34" charset="0"/>
              </a:rPr>
              <a:t>vetou</a:t>
            </a:r>
            <a:r>
              <a:rPr lang="cs-CZ" dirty="0">
                <a:latin typeface="Arial" panose="020B0604020202020204" pitchFamily="34" charset="0"/>
              </a:rPr>
              <a:t>:</a:t>
            </a:r>
          </a:p>
          <a:p>
            <a:pPr lvl="1" indent="-180000"/>
            <a:r>
              <a:rPr lang="cs-CZ" dirty="0">
                <a:latin typeface="Arial" panose="020B0604020202020204" pitchFamily="34" charset="0"/>
              </a:rPr>
              <a:t>... citát dáváme do </a:t>
            </a:r>
            <a:r>
              <a:rPr lang="cs-CZ" dirty="0" err="1">
                <a:latin typeface="Arial" panose="020B0604020202020204" pitchFamily="34" charset="0"/>
              </a:rPr>
              <a:t>úvodzoviek</a:t>
            </a:r>
            <a:r>
              <a:rPr lang="cs-CZ" dirty="0">
                <a:latin typeface="Arial" panose="020B0604020202020204" pitchFamily="34" charset="0"/>
              </a:rPr>
              <a:t> (</a:t>
            </a:r>
            <a:r>
              <a:rPr lang="cs-CZ" dirty="0" err="1">
                <a:latin typeface="Arial" panose="020B0604020202020204" pitchFamily="34" charset="0"/>
              </a:rPr>
              <a:t>Bratková</a:t>
            </a:r>
            <a:r>
              <a:rPr lang="cs-CZ" dirty="0">
                <a:latin typeface="Arial" panose="020B0604020202020204" pitchFamily="34" charset="0"/>
              </a:rPr>
              <a:t> 2008) </a:t>
            </a:r>
            <a:r>
              <a:rPr lang="cs-CZ" dirty="0" err="1">
                <a:latin typeface="Arial" panose="020B0604020202020204" pitchFamily="34" charset="0"/>
              </a:rPr>
              <a:t>alebo</a:t>
            </a:r>
            <a:r>
              <a:rPr lang="cs-CZ" dirty="0">
                <a:latin typeface="Arial" panose="020B0604020202020204" pitchFamily="34" charset="0"/>
              </a:rPr>
              <a:t> ho </a:t>
            </a:r>
            <a:r>
              <a:rPr lang="cs-CZ" dirty="0" err="1">
                <a:latin typeface="Arial" panose="020B0604020202020204" pitchFamily="34" charset="0"/>
              </a:rPr>
              <a:t>môžeme</a:t>
            </a:r>
            <a:r>
              <a:rPr lang="cs-CZ" dirty="0">
                <a:latin typeface="Arial" panose="020B0604020202020204" pitchFamily="34" charset="0"/>
              </a:rPr>
              <a:t> aj </a:t>
            </a:r>
            <a:r>
              <a:rPr lang="cs-CZ" dirty="0" err="1">
                <a:latin typeface="Arial" panose="020B0604020202020204" pitchFamily="34" charset="0"/>
              </a:rPr>
              <a:t>inak</a:t>
            </a:r>
            <a:r>
              <a:rPr lang="cs-CZ" dirty="0">
                <a:latin typeface="Arial" panose="020B0604020202020204" pitchFamily="34" charset="0"/>
              </a:rPr>
              <a:t> graficky </a:t>
            </a:r>
            <a:r>
              <a:rPr lang="cs-CZ" dirty="0" err="1">
                <a:latin typeface="Arial" panose="020B0604020202020204" pitchFamily="34" charset="0"/>
              </a:rPr>
              <a:t>zvýrazniť</a:t>
            </a:r>
            <a:r>
              <a:rPr lang="cs-CZ" dirty="0">
                <a:latin typeface="Arial" panose="020B0604020202020204" pitchFamily="34" charset="0"/>
              </a:rPr>
              <a:t> (Cihlář 2011)</a:t>
            </a:r>
            <a:r>
              <a:rPr lang="cs-CZ" b="1" dirty="0">
                <a:latin typeface="Arial" panose="020B0604020202020204" pitchFamily="34" charset="0"/>
              </a:rPr>
              <a:t>.</a:t>
            </a:r>
          </a:p>
          <a:p>
            <a:pPr marL="334350" lvl="1" indent="0">
              <a:buNone/>
            </a:pPr>
            <a:endParaRPr lang="cs-CZ" b="1" dirty="0">
              <a:latin typeface="Arial" panose="020B0604020202020204" pitchFamily="34" charset="0"/>
            </a:endParaRPr>
          </a:p>
          <a:p>
            <a:pPr indent="-180000"/>
            <a:r>
              <a:rPr lang="cs-CZ" dirty="0" err="1">
                <a:latin typeface="Arial" panose="020B0604020202020204" pitchFamily="34" charset="0"/>
              </a:rPr>
              <a:t>Dve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parafrázy</a:t>
            </a:r>
            <a:r>
              <a:rPr lang="cs-CZ" dirty="0">
                <a:latin typeface="Arial" panose="020B0604020202020204" pitchFamily="34" charset="0"/>
              </a:rPr>
              <a:t> použité </a:t>
            </a:r>
            <a:r>
              <a:rPr lang="cs-CZ" dirty="0" err="1">
                <a:latin typeface="Arial" panose="020B0604020202020204" pitchFamily="34" charset="0"/>
              </a:rPr>
              <a:t>hneď</a:t>
            </a:r>
            <a:r>
              <a:rPr lang="cs-CZ" dirty="0">
                <a:latin typeface="Arial" panose="020B0604020202020204" pitchFamily="34" charset="0"/>
              </a:rPr>
              <a:t> za sebou - odkazy </a:t>
            </a:r>
            <a:r>
              <a:rPr lang="cs-CZ" dirty="0" err="1">
                <a:latin typeface="Arial" panose="020B0604020202020204" pitchFamily="34" charset="0"/>
              </a:rPr>
              <a:t>spájame</a:t>
            </a:r>
            <a:r>
              <a:rPr lang="cs-CZ" dirty="0">
                <a:latin typeface="Arial" panose="020B0604020202020204" pitchFamily="34" charset="0"/>
              </a:rPr>
              <a:t> do jednej </a:t>
            </a:r>
            <a:r>
              <a:rPr lang="cs-CZ" dirty="0" err="1">
                <a:latin typeface="Arial" panose="020B0604020202020204" pitchFamily="34" charset="0"/>
              </a:rPr>
              <a:t>zátvorky</a:t>
            </a:r>
            <a:r>
              <a:rPr lang="cs-CZ" dirty="0">
                <a:latin typeface="Arial" panose="020B0604020202020204" pitchFamily="34" charset="0"/>
              </a:rPr>
              <a:t>:</a:t>
            </a:r>
          </a:p>
          <a:p>
            <a:pPr lvl="1" indent="-180000"/>
            <a:r>
              <a:rPr lang="cs-CZ" dirty="0">
                <a:latin typeface="Arial" panose="020B0604020202020204" pitchFamily="34" charset="0"/>
              </a:rPr>
              <a:t>(</a:t>
            </a:r>
            <a:r>
              <a:rPr lang="cs-CZ" dirty="0" err="1">
                <a:latin typeface="Arial" panose="020B0604020202020204" pitchFamily="34" charset="0"/>
              </a:rPr>
              <a:t>Bratková</a:t>
            </a:r>
            <a:r>
              <a:rPr lang="cs-CZ" dirty="0">
                <a:latin typeface="Arial" panose="020B0604020202020204" pitchFamily="34" charset="0"/>
              </a:rPr>
              <a:t> 2008</a:t>
            </a:r>
            <a:r>
              <a:rPr lang="cs-CZ" b="1" dirty="0">
                <a:latin typeface="Arial" panose="020B0604020202020204" pitchFamily="34" charset="0"/>
              </a:rPr>
              <a:t>;</a:t>
            </a:r>
            <a:r>
              <a:rPr lang="cs-CZ" dirty="0">
                <a:latin typeface="Arial" panose="020B0604020202020204" pitchFamily="34" charset="0"/>
              </a:rPr>
              <a:t> Cihlář 2011).</a:t>
            </a:r>
          </a:p>
        </p:txBody>
      </p:sp>
    </p:spTree>
    <p:extLst>
      <p:ext uri="{BB962C8B-B14F-4D97-AF65-F5344CB8AC3E}">
        <p14:creationId xmlns:p14="http://schemas.microsoft.com/office/powerpoint/2010/main" val="183243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err="1"/>
              <a:t>Author-date</a:t>
            </a:r>
            <a:r>
              <a:rPr lang="cs-CZ" sz="4400" b="1" dirty="0"/>
              <a:t> </a:t>
            </a:r>
            <a:r>
              <a:rPr lang="cs-CZ" sz="4400" b="1" dirty="0" err="1"/>
              <a:t>system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0000"/>
            <a:r>
              <a:rPr lang="cs-CZ" sz="2400" dirty="0" err="1">
                <a:latin typeface="Arial" panose="020B0604020202020204" pitchFamily="34" charset="0"/>
              </a:rPr>
              <a:t>ak</a:t>
            </a:r>
            <a:r>
              <a:rPr lang="cs-CZ" sz="2400" dirty="0">
                <a:latin typeface="Arial" panose="020B0604020202020204" pitchFamily="34" charset="0"/>
              </a:rPr>
              <a:t> je </a:t>
            </a:r>
            <a:r>
              <a:rPr lang="cs-CZ" sz="2400" dirty="0" err="1">
                <a:latin typeface="Arial" panose="020B0604020202020204" pitchFamily="34" charset="0"/>
              </a:rPr>
              <a:t>priamo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vo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vete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spomenuté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priezvisko</a:t>
            </a:r>
            <a:r>
              <a:rPr lang="cs-CZ" sz="2400" dirty="0">
                <a:latin typeface="Arial" panose="020B0604020202020204" pitchFamily="34" charset="0"/>
              </a:rPr>
              <a:t> citovaného autora v </a:t>
            </a:r>
            <a:r>
              <a:rPr lang="cs-CZ" sz="2400" dirty="0" err="1">
                <a:latin typeface="Arial" panose="020B0604020202020204" pitchFamily="34" charset="0"/>
              </a:rPr>
              <a:t>prvom</a:t>
            </a:r>
            <a:r>
              <a:rPr lang="cs-CZ" sz="2400" dirty="0">
                <a:latin typeface="Arial" panose="020B0604020202020204" pitchFamily="34" charset="0"/>
              </a:rPr>
              <a:t> páde, </a:t>
            </a:r>
            <a:r>
              <a:rPr lang="cs-CZ" sz="2400" dirty="0" err="1">
                <a:latin typeface="Arial" panose="020B0604020202020204" pitchFamily="34" charset="0"/>
              </a:rPr>
              <a:t>uvádzame</a:t>
            </a:r>
            <a:r>
              <a:rPr lang="cs-CZ" sz="2400" dirty="0">
                <a:latin typeface="Arial" panose="020B0604020202020204" pitchFamily="34" charset="0"/>
              </a:rPr>
              <a:t> odkaz v </a:t>
            </a:r>
            <a:r>
              <a:rPr lang="cs-CZ" sz="2400" dirty="0" err="1">
                <a:latin typeface="Arial" panose="020B0604020202020204" pitchFamily="34" charset="0"/>
              </a:rPr>
              <a:t>skrátenej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podobe</a:t>
            </a:r>
            <a:r>
              <a:rPr lang="cs-CZ" sz="2400" dirty="0">
                <a:latin typeface="Arial" panose="020B0604020202020204" pitchFamily="34" charset="0"/>
              </a:rPr>
              <a:t>:</a:t>
            </a:r>
          </a:p>
          <a:p>
            <a:pPr marL="334350" lvl="1" indent="0">
              <a:buNone/>
            </a:pPr>
            <a:r>
              <a:rPr lang="cs-CZ" sz="2000" dirty="0">
                <a:latin typeface="Arial" panose="020B0604020202020204" pitchFamily="34" charset="0"/>
              </a:rPr>
              <a:t>... a tento pojem definuje Kafka takto,... (2008, s. 34).</a:t>
            </a:r>
          </a:p>
          <a:p>
            <a:pPr marL="334350" lvl="1" indent="0">
              <a:buNone/>
            </a:pPr>
            <a:endParaRPr 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05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err="1"/>
              <a:t>Zoznam</a:t>
            </a:r>
            <a:r>
              <a:rPr lang="cs-CZ" sz="4400" b="1" dirty="0">
                <a:solidFill>
                  <a:srgbClr val="FFC000"/>
                </a:solidFill>
              </a:rPr>
              <a:t> </a:t>
            </a:r>
            <a:r>
              <a:rPr lang="cs-CZ" sz="4400" b="1" dirty="0" err="1"/>
              <a:t>literatúry</a:t>
            </a:r>
            <a:r>
              <a:rPr lang="cs-CZ" sz="4400" b="1" dirty="0">
                <a:solidFill>
                  <a:srgbClr val="FFC000"/>
                </a:solidFill>
              </a:rPr>
              <a:t> </a:t>
            </a:r>
            <a:r>
              <a:rPr lang="cs-CZ" sz="4400" b="1" dirty="0"/>
              <a:t>v A-D </a:t>
            </a:r>
            <a:r>
              <a:rPr lang="cs-CZ" sz="4400" b="1" dirty="0" err="1"/>
              <a:t>system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827485" y="1690689"/>
            <a:ext cx="7269632" cy="3852862"/>
          </a:xfrm>
        </p:spPr>
        <p:txBody>
          <a:bodyPr/>
          <a:lstStyle/>
          <a:p>
            <a:pPr indent="-180000"/>
            <a:r>
              <a:rPr lang="cs-CZ" sz="2400" dirty="0">
                <a:latin typeface="Arial" panose="020B0604020202020204" pitchFamily="34" charset="0"/>
              </a:rPr>
              <a:t>v </a:t>
            </a:r>
            <a:r>
              <a:rPr lang="cs-CZ" sz="2400" dirty="0" err="1">
                <a:latin typeface="Arial" panose="020B0604020202020204" pitchFamily="34" charset="0"/>
              </a:rPr>
              <a:t>Zozname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použitej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literatúry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nasleduje</a:t>
            </a:r>
            <a:r>
              <a:rPr lang="cs-CZ" sz="2400" dirty="0">
                <a:latin typeface="Arial" panose="020B0604020202020204" pitchFamily="34" charset="0"/>
              </a:rPr>
              <a:t> rok </a:t>
            </a:r>
            <a:r>
              <a:rPr lang="cs-CZ" sz="2400" dirty="0" err="1">
                <a:latin typeface="Arial" panose="020B0604020202020204" pitchFamily="34" charset="0"/>
              </a:rPr>
              <a:t>hneď</a:t>
            </a:r>
            <a:r>
              <a:rPr lang="cs-CZ" sz="2400" dirty="0">
                <a:latin typeface="Arial" panose="020B0604020202020204" pitchFamily="34" charset="0"/>
              </a:rPr>
              <a:t> za </a:t>
            </a:r>
            <a:r>
              <a:rPr lang="cs-CZ" sz="2400" dirty="0" err="1">
                <a:latin typeface="Arial" panose="020B0604020202020204" pitchFamily="34" charset="0"/>
              </a:rPr>
              <a:t>menom</a:t>
            </a:r>
            <a:r>
              <a:rPr lang="cs-CZ" sz="2400" dirty="0">
                <a:latin typeface="Arial" panose="020B0604020202020204" pitchFamily="34" charset="0"/>
              </a:rPr>
              <a:t> autora (</a:t>
            </a:r>
            <a:r>
              <a:rPr lang="cs-CZ" sz="2400" dirty="0" err="1">
                <a:latin typeface="Arial" panose="020B0604020202020204" pitchFamily="34" charset="0"/>
              </a:rPr>
              <a:t>ak</a:t>
            </a:r>
            <a:r>
              <a:rPr lang="cs-CZ" sz="2400" dirty="0">
                <a:latin typeface="Arial" panose="020B0604020202020204" pitchFamily="34" charset="0"/>
              </a:rPr>
              <a:t> nemáme </a:t>
            </a:r>
            <a:r>
              <a:rPr lang="cs-CZ" sz="2400" dirty="0" err="1">
                <a:latin typeface="Arial" panose="020B0604020202020204" pitchFamily="34" charset="0"/>
              </a:rPr>
              <a:t>meno</a:t>
            </a:r>
            <a:r>
              <a:rPr lang="cs-CZ" sz="2400" dirty="0">
                <a:latin typeface="Arial" panose="020B0604020202020204" pitchFamily="34" charset="0"/>
              </a:rPr>
              <a:t>, tak za </a:t>
            </a:r>
            <a:r>
              <a:rPr lang="cs-CZ" sz="2400" dirty="0" err="1">
                <a:latin typeface="Arial" panose="020B0604020202020204" pitchFamily="34" charset="0"/>
              </a:rPr>
              <a:t>názvom</a:t>
            </a:r>
            <a:r>
              <a:rPr lang="cs-CZ" sz="2400" dirty="0">
                <a:latin typeface="Arial" panose="020B0604020202020204" pitchFamily="34" charset="0"/>
              </a:rPr>
              <a:t>), rok </a:t>
            </a:r>
            <a:r>
              <a:rPr lang="cs-CZ" sz="2400" dirty="0" err="1">
                <a:latin typeface="Arial" panose="020B0604020202020204" pitchFamily="34" charset="0"/>
              </a:rPr>
              <a:t>vydania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sa</a:t>
            </a:r>
            <a:r>
              <a:rPr lang="cs-CZ" sz="2400" dirty="0">
                <a:latin typeface="Arial" panose="020B0604020202020204" pitchFamily="34" charset="0"/>
              </a:rPr>
              <a:t> potom v </a:t>
            </a:r>
            <a:r>
              <a:rPr lang="cs-CZ" sz="2400" dirty="0" err="1">
                <a:latin typeface="Arial" panose="020B0604020202020204" pitchFamily="34" charset="0"/>
              </a:rPr>
              <a:t>nasledujúcich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údajoch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neuvádza</a:t>
            </a:r>
            <a:endParaRPr lang="cs-CZ" sz="2400" dirty="0">
              <a:latin typeface="Arial" panose="020B0604020202020204" pitchFamily="34" charset="0"/>
            </a:endParaRPr>
          </a:p>
          <a:p>
            <a:pPr lvl="1" indent="-180000"/>
            <a:r>
              <a:rPr lang="cs-CZ" sz="2000" dirty="0">
                <a:latin typeface="Arial" panose="020B0604020202020204" pitchFamily="34" charset="0"/>
              </a:rPr>
              <a:t>KAFKA, Jan, 2008. </a:t>
            </a:r>
            <a:r>
              <a:rPr lang="cs-CZ" sz="2000" i="1" dirty="0">
                <a:latin typeface="Arial" panose="020B0604020202020204" pitchFamily="34" charset="0"/>
              </a:rPr>
              <a:t>Mýty a legendy</a:t>
            </a:r>
            <a:r>
              <a:rPr lang="cs-CZ" sz="2000" dirty="0">
                <a:latin typeface="Arial" panose="020B0604020202020204" pitchFamily="34" charset="0"/>
              </a:rPr>
              <a:t>. Praha: Mladá Fronta.</a:t>
            </a:r>
          </a:p>
          <a:p>
            <a:pPr marL="334350" lvl="1" indent="0">
              <a:buNone/>
            </a:pPr>
            <a:endParaRPr lang="cs-CZ" sz="2000" dirty="0">
              <a:latin typeface="Arial" panose="020B0604020202020204" pitchFamily="34" charset="0"/>
            </a:endParaRPr>
          </a:p>
          <a:p>
            <a:pPr lvl="1" indent="-180000"/>
            <a:r>
              <a:rPr lang="cs-CZ" sz="2000" i="1" dirty="0">
                <a:latin typeface="Arial" panose="020B0604020202020204" pitchFamily="34" charset="0"/>
              </a:rPr>
              <a:t>Principy sazby</a:t>
            </a:r>
            <a:r>
              <a:rPr lang="cs-CZ" sz="2000" dirty="0">
                <a:latin typeface="Arial" panose="020B0604020202020204" pitchFamily="34" charset="0"/>
              </a:rPr>
              <a:t>, 1954. 2. vyd. Praha: Academia.</a:t>
            </a:r>
          </a:p>
          <a:p>
            <a:pPr indent="-180000"/>
            <a:r>
              <a:rPr lang="cs-CZ" sz="2400" dirty="0" err="1">
                <a:latin typeface="Arial" panose="020B0604020202020204" pitchFamily="34" charset="0"/>
              </a:rPr>
              <a:t>ak</a:t>
            </a:r>
            <a:r>
              <a:rPr lang="cs-CZ" sz="2400" dirty="0">
                <a:latin typeface="Arial" panose="020B0604020202020204" pitchFamily="34" charset="0"/>
              </a:rPr>
              <a:t> je v </a:t>
            </a:r>
            <a:r>
              <a:rPr lang="cs-CZ" sz="2400" dirty="0" err="1">
                <a:latin typeface="Arial" panose="020B0604020202020204" pitchFamily="34" charset="0"/>
              </a:rPr>
              <a:t>bibliografickom</a:t>
            </a:r>
            <a:r>
              <a:rPr lang="cs-CZ" sz="2400" dirty="0">
                <a:latin typeface="Arial" panose="020B0604020202020204" pitchFamily="34" charset="0"/>
              </a:rPr>
              <a:t> zázname celý </a:t>
            </a:r>
            <a:r>
              <a:rPr lang="cs-CZ" sz="2400" dirty="0" err="1">
                <a:latin typeface="Arial" panose="020B0604020202020204" pitchFamily="34" charset="0"/>
              </a:rPr>
              <a:t>dátum</a:t>
            </a:r>
            <a:r>
              <a:rPr lang="cs-CZ" sz="2400" dirty="0">
                <a:latin typeface="Arial" panose="020B0604020202020204" pitchFamily="34" charset="0"/>
              </a:rPr>
              <a:t>, potom </a:t>
            </a:r>
            <a:r>
              <a:rPr lang="cs-CZ" sz="2400" dirty="0" err="1">
                <a:latin typeface="Arial" panose="020B0604020202020204" pitchFamily="34" charset="0"/>
              </a:rPr>
              <a:t>uvádzame</a:t>
            </a:r>
            <a:r>
              <a:rPr lang="cs-CZ" sz="2400" dirty="0">
                <a:latin typeface="Arial" panose="020B0604020202020204" pitchFamily="34" charset="0"/>
              </a:rPr>
              <a:t>:</a:t>
            </a:r>
          </a:p>
          <a:p>
            <a:pPr lvl="1" indent="-180000"/>
            <a:r>
              <a:rPr lang="cs-CZ" sz="2000" dirty="0"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000" i="1" dirty="0" err="1">
                <a:latin typeface="Arial" panose="020B0604020202020204" pitchFamily="34" charset="0"/>
              </a:rPr>
              <a:t>Inflow</a:t>
            </a:r>
            <a:r>
              <a:rPr lang="cs-CZ" sz="2000" i="1" dirty="0">
                <a:latin typeface="Arial" panose="020B0604020202020204" pitchFamily="34" charset="0"/>
              </a:rPr>
              <a:t>: </a:t>
            </a:r>
            <a:r>
              <a:rPr lang="cs-CZ" sz="2000" i="1" dirty="0" err="1">
                <a:latin typeface="Arial" panose="020B0604020202020204" pitchFamily="34" charset="0"/>
              </a:rPr>
              <a:t>information</a:t>
            </a:r>
            <a:r>
              <a:rPr lang="cs-CZ" sz="2000" i="1" dirty="0">
                <a:latin typeface="Arial" panose="020B0604020202020204" pitchFamily="34" charset="0"/>
              </a:rPr>
              <a:t> </a:t>
            </a:r>
            <a:r>
              <a:rPr lang="cs-CZ" sz="2000" i="1" dirty="0" err="1">
                <a:latin typeface="Arial" panose="020B0604020202020204" pitchFamily="34" charset="0"/>
              </a:rPr>
              <a:t>journal</a:t>
            </a:r>
            <a:r>
              <a:rPr lang="cs-CZ" sz="2000" i="1" dirty="0">
                <a:latin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</a:rPr>
              <a:t>[online]. Brno, 02/07/2010, </a:t>
            </a:r>
            <a:r>
              <a:rPr lang="cs-CZ" sz="2000" b="1" dirty="0">
                <a:latin typeface="Arial" panose="020B0604020202020204" pitchFamily="34" charset="0"/>
              </a:rPr>
              <a:t>3</a:t>
            </a:r>
            <a:r>
              <a:rPr lang="cs-CZ" sz="2000" dirty="0">
                <a:latin typeface="Arial" panose="020B0604020202020204" pitchFamily="34" charset="0"/>
              </a:rPr>
              <a:t>(7)...</a:t>
            </a:r>
          </a:p>
        </p:txBody>
      </p:sp>
    </p:spTree>
    <p:extLst>
      <p:ext uri="{BB962C8B-B14F-4D97-AF65-F5344CB8AC3E}">
        <p14:creationId xmlns:p14="http://schemas.microsoft.com/office/powerpoint/2010/main" val="3287931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882DB72F-CBF7-4363-B01E-A58F04F4D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80000"/>
            <a:r>
              <a:rPr lang="cs-CZ" sz="2400" dirty="0" err="1">
                <a:latin typeface="+mn-lt"/>
              </a:rPr>
              <a:t>Zoznam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literatúry</a:t>
            </a:r>
            <a:r>
              <a:rPr lang="cs-CZ" sz="2400" dirty="0">
                <a:latin typeface="+mn-lt"/>
              </a:rPr>
              <a:t> je </a:t>
            </a:r>
            <a:r>
              <a:rPr lang="cs-CZ" sz="2400" dirty="0" err="1">
                <a:latin typeface="+mn-lt"/>
              </a:rPr>
              <a:t>radený</a:t>
            </a:r>
            <a:r>
              <a:rPr lang="cs-CZ" sz="2400" dirty="0">
                <a:latin typeface="+mn-lt"/>
              </a:rPr>
              <a:t> v </a:t>
            </a:r>
            <a:r>
              <a:rPr lang="cs-CZ" sz="2400" b="1" dirty="0">
                <a:solidFill>
                  <a:schemeClr val="accent2"/>
                </a:solidFill>
                <a:latin typeface="+mn-lt"/>
              </a:rPr>
              <a:t>ABECEDNOM PORADÍ</a:t>
            </a:r>
            <a:endParaRPr lang="cs-CZ" sz="2400" dirty="0">
              <a:solidFill>
                <a:schemeClr val="accent2"/>
              </a:solidFill>
              <a:latin typeface="+mn-lt"/>
            </a:endParaRPr>
          </a:p>
          <a:p>
            <a:pPr indent="-180000"/>
            <a:endParaRPr lang="cs-CZ" sz="2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78A04AA-8AFC-4D0F-B09A-5A4EC69A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 err="1"/>
              <a:t>Author-date</a:t>
            </a:r>
            <a:r>
              <a:rPr lang="cs-CZ" sz="4400" b="1" dirty="0"/>
              <a:t> </a:t>
            </a:r>
            <a:r>
              <a:rPr lang="cs-CZ" sz="4400" b="1" dirty="0" err="1"/>
              <a:t>system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352804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Technika číselných </a:t>
            </a:r>
            <a:r>
              <a:rPr lang="cs-CZ" sz="4400" b="1" dirty="0" err="1"/>
              <a:t>odkazov</a:t>
            </a:r>
            <a:endParaRPr lang="cs-CZ" sz="4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827484" y="1470991"/>
            <a:ext cx="7565773" cy="103408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</a:pPr>
            <a:r>
              <a:rPr lang="sk-SK" sz="2000" dirty="0">
                <a:latin typeface="Arial" panose="020B0604020202020204" pitchFamily="34" charset="0"/>
              </a:rPr>
              <a:t>Každému citovanému </a:t>
            </a:r>
            <a:r>
              <a:rPr lang="sk-SK" sz="2000" dirty="0">
                <a:effectLst/>
                <a:latin typeface="Arial" panose="020B0604020202020204" pitchFamily="34" charset="0"/>
              </a:rPr>
              <a:t>titulu je priradené poradové číslo.</a:t>
            </a:r>
          </a:p>
          <a:p>
            <a:pPr marL="342900" indent="-342900">
              <a:lnSpc>
                <a:spcPct val="110000"/>
              </a:lnSpc>
            </a:pPr>
            <a:r>
              <a:rPr lang="sk-SK" sz="2000" dirty="0">
                <a:effectLst/>
                <a:latin typeface="Arial" panose="020B0604020202020204" pitchFamily="34" charset="0"/>
              </a:rPr>
              <a:t>Poradové číslo pre jeden titul je vždy rovnaké</a:t>
            </a:r>
            <a:endParaRPr lang="cs-CZ" sz="24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341391E-09DF-46A0-8106-5B095C943A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4" t="10138" r="19376"/>
          <a:stretch/>
        </p:blipFill>
        <p:spPr>
          <a:xfrm>
            <a:off x="3228975" y="2357967"/>
            <a:ext cx="5524500" cy="39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7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6568C-B4C4-4F2F-AF79-BC38516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587"/>
            <a:ext cx="7886700" cy="1325562"/>
          </a:xfrm>
        </p:spPr>
        <p:txBody>
          <a:bodyPr/>
          <a:lstStyle/>
          <a:p>
            <a:r>
              <a:rPr lang="cs-CZ" sz="4400" b="1" dirty="0"/>
              <a:t>Na </a:t>
            </a:r>
            <a:r>
              <a:rPr lang="cs-CZ" sz="4400" b="1" dirty="0" err="1"/>
              <a:t>zahriatie</a:t>
            </a:r>
            <a:r>
              <a:rPr lang="cs-CZ" sz="4400" b="1" dirty="0"/>
              <a:t> – mini test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A62E6A-B6B9-4BDA-B6BE-1157C4E84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433" y="1452149"/>
            <a:ext cx="8040342" cy="4310476"/>
          </a:xfrm>
        </p:spPr>
        <p:txBody>
          <a:bodyPr/>
          <a:lstStyle/>
          <a:p>
            <a:pPr marL="385763" indent="-3857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Autorský zákon platí len </a:t>
            </a:r>
            <a:r>
              <a:rPr lang="cs-CZ" sz="2400" dirty="0" err="1"/>
              <a:t>pre</a:t>
            </a:r>
            <a:r>
              <a:rPr lang="cs-CZ" sz="2400" dirty="0"/>
              <a:t> </a:t>
            </a:r>
            <a:r>
              <a:rPr lang="cs-CZ" sz="2400" dirty="0" err="1"/>
              <a:t>autorov</a:t>
            </a:r>
            <a:r>
              <a:rPr lang="cs-CZ" sz="2400" dirty="0"/>
              <a:t>, </a:t>
            </a:r>
            <a:r>
              <a:rPr lang="cs-CZ" sz="2400" dirty="0" err="1"/>
              <a:t>ktorí</a:t>
            </a:r>
            <a:r>
              <a:rPr lang="cs-CZ" sz="2400" dirty="0"/>
              <a:t> za svoje </a:t>
            </a:r>
            <a:r>
              <a:rPr lang="cs-CZ" sz="2400" dirty="0" err="1"/>
              <a:t>diela</a:t>
            </a:r>
            <a:r>
              <a:rPr lang="cs-CZ" sz="2400" dirty="0"/>
              <a:t> </a:t>
            </a:r>
            <a:r>
              <a:rPr lang="cs-CZ" sz="2400" dirty="0" err="1"/>
              <a:t>získavajú</a:t>
            </a:r>
            <a:r>
              <a:rPr lang="cs-CZ" sz="2400" dirty="0"/>
              <a:t> </a:t>
            </a:r>
            <a:r>
              <a:rPr lang="cs-CZ" sz="2400" dirty="0" err="1"/>
              <a:t>finančnú</a:t>
            </a:r>
            <a:r>
              <a:rPr lang="cs-CZ" sz="2400" dirty="0"/>
              <a:t> </a:t>
            </a:r>
            <a:r>
              <a:rPr lang="cs-CZ" sz="2400" dirty="0" err="1"/>
              <a:t>odmenu</a:t>
            </a:r>
            <a:r>
              <a:rPr lang="cs-CZ" sz="2400" dirty="0"/>
              <a:t>.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 err="1"/>
              <a:t>Neuvedenie</a:t>
            </a:r>
            <a:r>
              <a:rPr lang="cs-CZ" sz="2400" dirty="0"/>
              <a:t> </a:t>
            </a:r>
            <a:r>
              <a:rPr lang="cs-CZ" sz="2400" dirty="0" err="1"/>
              <a:t>úvodzoviek</a:t>
            </a:r>
            <a:r>
              <a:rPr lang="cs-CZ" sz="2400" dirty="0"/>
              <a:t> v </a:t>
            </a:r>
            <a:r>
              <a:rPr lang="cs-CZ" sz="2400" dirty="0" err="1"/>
              <a:t>priamom</a:t>
            </a:r>
            <a:r>
              <a:rPr lang="cs-CZ" sz="2400" dirty="0"/>
              <a:t> citáte je považované za </a:t>
            </a:r>
            <a:r>
              <a:rPr lang="cs-CZ" sz="2400" dirty="0" err="1"/>
              <a:t>plagiátorstvo</a:t>
            </a:r>
            <a:r>
              <a:rPr lang="cs-CZ" sz="2400" dirty="0"/>
              <a:t>.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 err="1"/>
              <a:t>Pri</a:t>
            </a:r>
            <a:r>
              <a:rPr lang="cs-CZ" sz="2400" dirty="0"/>
              <a:t> parafrázovaní nemusím </a:t>
            </a:r>
            <a:r>
              <a:rPr lang="cs-CZ" sz="2400" dirty="0" err="1"/>
              <a:t>citovať</a:t>
            </a:r>
            <a:r>
              <a:rPr lang="cs-CZ" sz="2400" dirty="0"/>
              <a:t> zdroj.</a:t>
            </a:r>
          </a:p>
          <a:p>
            <a:pPr marL="385763" marR="0" lvl="0" indent="-385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Pokiaľ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dokument v texte práce len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spomínam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čiže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naň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odkazujem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najčastejšie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v úvode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záverečnej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práce, kde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sa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venujeme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problematike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súčasného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stavu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spracovania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témy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,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vtedy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nemusím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citovať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.</a:t>
            </a:r>
          </a:p>
          <a:p>
            <a:pPr marL="133350" indent="0">
              <a:lnSpc>
                <a:spcPct val="150000"/>
              </a:lnSpc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3133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/>
              <a:t>Metóda</a:t>
            </a:r>
            <a:r>
              <a:rPr lang="cs-CZ" sz="4000" b="1" dirty="0"/>
              <a:t> </a:t>
            </a:r>
            <a:r>
              <a:rPr lang="cs-CZ" sz="4000" b="1" dirty="0" err="1"/>
              <a:t>priebežných</a:t>
            </a:r>
            <a:r>
              <a:rPr lang="cs-CZ" sz="4000" b="1" dirty="0"/>
              <a:t> </a:t>
            </a:r>
            <a:r>
              <a:rPr lang="cs-CZ" sz="4000" b="1" dirty="0" err="1"/>
              <a:t>poznámok</a:t>
            </a:r>
            <a:r>
              <a:rPr lang="cs-CZ" sz="4000" b="1" dirty="0"/>
              <a:t> (poznámky pod</a:t>
            </a:r>
            <a:r>
              <a:rPr lang="cs-CZ" sz="4000" b="1" dirty="0">
                <a:solidFill>
                  <a:srgbClr val="FFC000"/>
                </a:solidFill>
              </a:rPr>
              <a:t> </a:t>
            </a:r>
            <a:r>
              <a:rPr lang="cs-CZ" sz="4000" b="1" dirty="0" err="1"/>
              <a:t>čiarou</a:t>
            </a:r>
            <a:r>
              <a:rPr lang="cs-CZ" sz="40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628649" y="1825627"/>
            <a:ext cx="8029575" cy="3370629"/>
          </a:xfrm>
        </p:spPr>
        <p:txBody>
          <a:bodyPr/>
          <a:lstStyle/>
          <a:p>
            <a:pPr indent="-180000"/>
            <a:r>
              <a:rPr lang="cs-CZ" sz="2800" dirty="0" err="1">
                <a:latin typeface="Arial" panose="020B0604020202020204" pitchFamily="34" charset="0"/>
              </a:rPr>
              <a:t>funkcia</a:t>
            </a:r>
            <a:r>
              <a:rPr lang="cs-CZ" sz="2800" dirty="0"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</a:rPr>
              <a:t>Vložiť</a:t>
            </a:r>
            <a:r>
              <a:rPr lang="cs-CZ" sz="2800" b="1" dirty="0">
                <a:latin typeface="Arial" panose="020B0604020202020204" pitchFamily="34" charset="0"/>
              </a:rPr>
              <a:t> poznámku pod </a:t>
            </a:r>
            <a:r>
              <a:rPr lang="cs-CZ" sz="2800" b="1" dirty="0" err="1">
                <a:latin typeface="Arial" panose="020B0604020202020204" pitchFamily="34" charset="0"/>
              </a:rPr>
              <a:t>čiarou</a:t>
            </a:r>
            <a:r>
              <a:rPr lang="cs-CZ" sz="2800" dirty="0">
                <a:latin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</a:rPr>
              <a:t>vo</a:t>
            </a:r>
            <a:r>
              <a:rPr lang="cs-CZ" sz="2800" dirty="0">
                <a:latin typeface="Arial" panose="020B0604020202020204" pitchFamily="34" charset="0"/>
              </a:rPr>
              <a:t> Worde</a:t>
            </a:r>
          </a:p>
          <a:p>
            <a:pPr lvl="1" indent="-180000"/>
            <a:r>
              <a:rPr lang="cs-CZ" sz="2400" dirty="0" err="1">
                <a:latin typeface="Arial" panose="020B0604020202020204" pitchFamily="34" charset="0"/>
              </a:rPr>
              <a:t>vo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svojej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knihe</a:t>
            </a:r>
            <a:r>
              <a:rPr lang="cs-CZ" sz="2400" dirty="0">
                <a:latin typeface="Arial" panose="020B0604020202020204" pitchFamily="34" charset="0"/>
              </a:rPr>
              <a:t> Kafka</a:t>
            </a:r>
            <a:r>
              <a:rPr lang="cs-CZ" sz="2400" b="1" baseline="30000" dirty="0">
                <a:latin typeface="Arial" panose="020B0604020202020204" pitchFamily="34" charset="0"/>
              </a:rPr>
              <a:t>1</a:t>
            </a:r>
            <a:r>
              <a:rPr lang="cs-CZ" sz="2400" dirty="0">
                <a:latin typeface="Arial" panose="020B0604020202020204" pitchFamily="34" charset="0"/>
              </a:rPr>
              <a:t>.... a </a:t>
            </a:r>
            <a:r>
              <a:rPr lang="cs-CZ" sz="2400" dirty="0" err="1">
                <a:latin typeface="Arial" panose="020B0604020202020204" pitchFamily="34" charset="0"/>
              </a:rPr>
              <a:t>tiež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vo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svojom</a:t>
            </a:r>
            <a:r>
              <a:rPr lang="cs-CZ" sz="2400" dirty="0">
                <a:latin typeface="Arial" panose="020B0604020202020204" pitchFamily="34" charset="0"/>
              </a:rPr>
              <a:t> článku</a:t>
            </a:r>
            <a:r>
              <a:rPr lang="cs-CZ" sz="2400" b="1" baseline="30000" dirty="0">
                <a:latin typeface="Arial" panose="020B0604020202020204" pitchFamily="34" charset="0"/>
              </a:rPr>
              <a:t>2</a:t>
            </a:r>
          </a:p>
          <a:p>
            <a:pPr indent="-180000">
              <a:spcBef>
                <a:spcPts val="0"/>
              </a:spcBef>
            </a:pPr>
            <a:r>
              <a:rPr lang="cs-CZ" sz="2800" dirty="0">
                <a:latin typeface="Arial" panose="020B0604020202020204" pitchFamily="34" charset="0"/>
              </a:rPr>
              <a:t>pod </a:t>
            </a:r>
            <a:r>
              <a:rPr lang="cs-CZ" sz="2800" dirty="0" err="1">
                <a:latin typeface="Arial" panose="020B0604020202020204" pitchFamily="34" charset="0"/>
              </a:rPr>
              <a:t>čiarou</a:t>
            </a:r>
            <a:r>
              <a:rPr lang="cs-CZ" sz="2800" dirty="0">
                <a:latin typeface="Arial" panose="020B0604020202020204" pitchFamily="34" charset="0"/>
              </a:rPr>
              <a:t> len </a:t>
            </a:r>
            <a:r>
              <a:rPr lang="cs-CZ" sz="2800" dirty="0" err="1">
                <a:latin typeface="Arial" panose="020B0604020202020204" pitchFamily="34" charset="0"/>
              </a:rPr>
              <a:t>skrátený</a:t>
            </a:r>
            <a:r>
              <a:rPr lang="cs-CZ" sz="2800" dirty="0">
                <a:latin typeface="Arial" panose="020B0604020202020204" pitchFamily="34" charset="0"/>
              </a:rPr>
              <a:t> záznam: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dirty="0">
                <a:latin typeface="Arial" panose="020B0604020202020204" pitchFamily="34" charset="0"/>
              </a:rPr>
              <a:t>--------------------------------------------</a:t>
            </a:r>
          </a:p>
          <a:p>
            <a:pPr lvl="1" indent="-180000"/>
            <a:r>
              <a:rPr lang="cs-CZ" sz="2400" dirty="0">
                <a:latin typeface="Arial" panose="020B0604020202020204" pitchFamily="34" charset="0"/>
              </a:rPr>
              <a:t>= příjmení a jméno autora, název, strana</a:t>
            </a:r>
          </a:p>
          <a:p>
            <a:pPr lvl="1" indent="-180000"/>
            <a:r>
              <a:rPr lang="cs-CZ" sz="2400" baseline="30000" dirty="0">
                <a:latin typeface="Arial" panose="020B0604020202020204" pitchFamily="34" charset="0"/>
              </a:rPr>
              <a:t>1 </a:t>
            </a:r>
            <a:r>
              <a:rPr lang="cs-CZ" sz="2400" dirty="0">
                <a:latin typeface="Arial" panose="020B0604020202020204" pitchFamily="34" charset="0"/>
              </a:rPr>
              <a:t>SMITH, Michael. </a:t>
            </a:r>
            <a:r>
              <a:rPr lang="cs-CZ" sz="2400" i="1" dirty="0">
                <a:latin typeface="Arial" panose="020B0604020202020204" pitchFamily="34" charset="0"/>
              </a:rPr>
              <a:t>Digital </a:t>
            </a:r>
            <a:r>
              <a:rPr lang="cs-CZ" sz="2400" i="1" dirty="0" err="1">
                <a:latin typeface="Arial" panose="020B0604020202020204" pitchFamily="34" charset="0"/>
              </a:rPr>
              <a:t>libraries</a:t>
            </a:r>
            <a:r>
              <a:rPr lang="cs-CZ" sz="2400" dirty="0">
                <a:latin typeface="Arial" panose="020B0604020202020204" pitchFamily="34" charset="0"/>
              </a:rPr>
              <a:t>, s. 195.</a:t>
            </a:r>
          </a:p>
          <a:p>
            <a:pPr indent="-180000"/>
            <a:r>
              <a:rPr lang="cs-CZ" sz="2800" dirty="0">
                <a:latin typeface="Arial" panose="020B0604020202020204" pitchFamily="34" charset="0"/>
              </a:rPr>
              <a:t>bez autora = </a:t>
            </a:r>
            <a:r>
              <a:rPr lang="cs-CZ" sz="2800" dirty="0" err="1">
                <a:latin typeface="Arial" panose="020B0604020202020204" pitchFamily="34" charset="0"/>
              </a:rPr>
              <a:t>korporácia</a:t>
            </a:r>
            <a:endParaRPr lang="cs-CZ" sz="2800" dirty="0">
              <a:latin typeface="Arial" panose="020B0604020202020204" pitchFamily="34" charset="0"/>
            </a:endParaRPr>
          </a:p>
          <a:p>
            <a:pPr lvl="1" indent="-180000"/>
            <a:r>
              <a:rPr lang="cs-CZ" sz="2400" baseline="30000" dirty="0">
                <a:latin typeface="Arial" panose="020B0604020202020204" pitchFamily="34" charset="0"/>
              </a:rPr>
              <a:t>2 </a:t>
            </a:r>
            <a:r>
              <a:rPr lang="cs-CZ" sz="2400" dirty="0">
                <a:latin typeface="Arial" panose="020B0604020202020204" pitchFamily="34" charset="0"/>
              </a:rPr>
              <a:t>Adobe </a:t>
            </a:r>
            <a:r>
              <a:rPr lang="cs-CZ" sz="2400" dirty="0" err="1">
                <a:latin typeface="Arial" panose="020B0604020202020204" pitchFamily="34" charset="0"/>
              </a:rPr>
              <a:t>Creative</a:t>
            </a:r>
            <a:r>
              <a:rPr lang="cs-CZ" sz="2400" dirty="0">
                <a:latin typeface="Arial" panose="020B0604020202020204" pitchFamily="34" charset="0"/>
              </a:rPr>
              <a:t> Team. </a:t>
            </a:r>
            <a:r>
              <a:rPr lang="cs-CZ" sz="2400" i="1" dirty="0">
                <a:latin typeface="Arial" panose="020B0604020202020204" pitchFamily="34" charset="0"/>
              </a:rPr>
              <a:t>Adobe InDesign CS5,  s. 188.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808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93726"/>
            <a:ext cx="7886700" cy="1325562"/>
          </a:xfrm>
        </p:spPr>
        <p:txBody>
          <a:bodyPr/>
          <a:lstStyle/>
          <a:p>
            <a:r>
              <a:rPr lang="cs-CZ" sz="4400" b="1" dirty="0" err="1"/>
              <a:t>Metóda</a:t>
            </a:r>
            <a:r>
              <a:rPr lang="cs-CZ" sz="4400" b="1" dirty="0"/>
              <a:t> </a:t>
            </a:r>
            <a:r>
              <a:rPr lang="cs-CZ" sz="4400" b="1" dirty="0" err="1"/>
              <a:t>priebežných</a:t>
            </a:r>
            <a:r>
              <a:rPr lang="cs-CZ" sz="4400" b="1" dirty="0"/>
              <a:t> </a:t>
            </a:r>
            <a:r>
              <a:rPr lang="cs-CZ" sz="4400" b="1" dirty="0" err="1"/>
              <a:t>poznámok</a:t>
            </a:r>
            <a:r>
              <a:rPr lang="cs-CZ" sz="4400" b="1" dirty="0"/>
              <a:t> (poznámky pod</a:t>
            </a:r>
            <a:r>
              <a:rPr lang="cs-CZ" sz="4400" b="1" dirty="0">
                <a:solidFill>
                  <a:srgbClr val="FFC000"/>
                </a:solidFill>
              </a:rPr>
              <a:t> </a:t>
            </a:r>
            <a:r>
              <a:rPr lang="cs-CZ" sz="4400" b="1" dirty="0" err="1"/>
              <a:t>čiarou</a:t>
            </a:r>
            <a:r>
              <a:rPr lang="cs-CZ" sz="4400" b="1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893746" y="2400300"/>
            <a:ext cx="7752809" cy="2774664"/>
          </a:xfrm>
        </p:spPr>
        <p:txBody>
          <a:bodyPr>
            <a:normAutofit/>
          </a:bodyPr>
          <a:lstStyle/>
          <a:p>
            <a:pPr indent="-180000"/>
            <a:r>
              <a:rPr lang="cs-CZ" sz="2800" dirty="0" err="1">
                <a:latin typeface="Arial" panose="020B0604020202020204" pitchFamily="34" charset="0"/>
              </a:rPr>
              <a:t>rovnaké</a:t>
            </a:r>
            <a:r>
              <a:rPr lang="cs-CZ" sz="2800" dirty="0">
                <a:latin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</a:rPr>
              <a:t>citácie</a:t>
            </a:r>
            <a:r>
              <a:rPr lang="cs-CZ" sz="2800" dirty="0">
                <a:latin typeface="Arial" panose="020B0604020202020204" pitchFamily="34" charset="0"/>
              </a:rPr>
              <a:t> pod sebou – </a:t>
            </a:r>
            <a:r>
              <a:rPr lang="cs-CZ" sz="2800" dirty="0" err="1">
                <a:latin typeface="Arial" panose="020B0604020202020204" pitchFamily="34" charset="0"/>
              </a:rPr>
              <a:t>tamtiež</a:t>
            </a:r>
            <a:endParaRPr lang="cs-CZ" sz="2800" dirty="0">
              <a:latin typeface="Arial" panose="020B0604020202020204" pitchFamily="34" charset="0"/>
            </a:endParaRPr>
          </a:p>
          <a:p>
            <a:pPr lvl="1" indent="-180000"/>
            <a:r>
              <a:rPr lang="cs-CZ" sz="2400" i="1" dirty="0">
                <a:latin typeface="Arial" panose="020B0604020202020204" pitchFamily="34" charset="0"/>
              </a:rPr>
              <a:t>Principy sazby</a:t>
            </a:r>
            <a:r>
              <a:rPr lang="cs-CZ" sz="2400" dirty="0">
                <a:latin typeface="Arial" panose="020B0604020202020204" pitchFamily="34" charset="0"/>
              </a:rPr>
              <a:t>, s. 18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</a:p>
          <a:p>
            <a:pPr lvl="1" indent="-180000"/>
            <a:r>
              <a:rPr lang="cs-CZ" sz="2400" dirty="0" err="1">
                <a:latin typeface="Arial" panose="020B0604020202020204" pitchFamily="34" charset="0"/>
              </a:rPr>
              <a:t>tamtiež</a:t>
            </a:r>
            <a:r>
              <a:rPr lang="cs-CZ" sz="2400" dirty="0">
                <a:latin typeface="Arial" panose="020B0604020202020204" pitchFamily="34" charset="0"/>
              </a:rPr>
              <a:t>, s. 25.</a:t>
            </a:r>
          </a:p>
          <a:p>
            <a:pPr lvl="1" indent="-180000"/>
            <a:r>
              <a:rPr lang="cs-CZ" sz="2400" dirty="0" err="1">
                <a:latin typeface="Arial" panose="020B0604020202020204" pitchFamily="34" charset="0"/>
              </a:rPr>
              <a:t>ibid</a:t>
            </a:r>
            <a:r>
              <a:rPr lang="cs-CZ" sz="2400" dirty="0">
                <a:latin typeface="Arial" panose="020B0604020202020204" pitchFamily="34" charset="0"/>
              </a:rPr>
              <a:t>, s. 25</a:t>
            </a:r>
          </a:p>
        </p:txBody>
      </p:sp>
    </p:spTree>
    <p:extLst>
      <p:ext uri="{BB962C8B-B14F-4D97-AF65-F5344CB8AC3E}">
        <p14:creationId xmlns:p14="http://schemas.microsoft.com/office/powerpoint/2010/main" val="1196084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Zásady </a:t>
            </a:r>
            <a:r>
              <a:rPr lang="cs-CZ" sz="4400" b="1" dirty="0" err="1"/>
              <a:t>pri</a:t>
            </a:r>
            <a:r>
              <a:rPr lang="cs-CZ" sz="4400" b="1" dirty="0"/>
              <a:t> citovaní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885949"/>
            <a:ext cx="7886700" cy="36861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všetky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citácie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musia</a:t>
            </a:r>
            <a:r>
              <a:rPr lang="cs-CZ" dirty="0">
                <a:solidFill>
                  <a:schemeClr val="tx1"/>
                </a:solidFill>
              </a:rPr>
              <a:t> byť v </a:t>
            </a:r>
            <a:r>
              <a:rPr lang="cs-CZ" dirty="0" err="1">
                <a:solidFill>
                  <a:schemeClr val="tx1"/>
                </a:solidFill>
              </a:rPr>
              <a:t>jednotnom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štýle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 údaje </a:t>
            </a:r>
            <a:r>
              <a:rPr lang="cs-CZ" dirty="0" err="1">
                <a:solidFill>
                  <a:schemeClr val="tx1"/>
                </a:solidFill>
              </a:rPr>
              <a:t>preberáme</a:t>
            </a:r>
            <a:r>
              <a:rPr lang="cs-CZ" dirty="0">
                <a:solidFill>
                  <a:schemeClr val="tx1"/>
                </a:solidFill>
              </a:rPr>
              <a:t> z citovaného dokumentu (</a:t>
            </a:r>
            <a:r>
              <a:rPr lang="cs-CZ" dirty="0" err="1">
                <a:solidFill>
                  <a:schemeClr val="tx1"/>
                </a:solidFill>
              </a:rPr>
              <a:t>nie</a:t>
            </a:r>
            <a:r>
              <a:rPr lang="cs-CZ" dirty="0">
                <a:solidFill>
                  <a:schemeClr val="tx1"/>
                </a:solidFill>
              </a:rPr>
              <a:t> od </a:t>
            </a:r>
            <a:r>
              <a:rPr lang="cs-CZ" dirty="0" err="1">
                <a:solidFill>
                  <a:schemeClr val="tx1"/>
                </a:solidFill>
              </a:rPr>
              <a:t>niekoho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kto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dielo</a:t>
            </a:r>
            <a:r>
              <a:rPr lang="cs-CZ" dirty="0">
                <a:solidFill>
                  <a:schemeClr val="tx1"/>
                </a:solidFill>
              </a:rPr>
              <a:t>   už cituje – </a:t>
            </a:r>
            <a:r>
              <a:rPr lang="cs-CZ" dirty="0" err="1">
                <a:solidFill>
                  <a:schemeClr val="tx1"/>
                </a:solidFill>
              </a:rPr>
              <a:t>nemusia</a:t>
            </a:r>
            <a:r>
              <a:rPr lang="cs-CZ" dirty="0">
                <a:solidFill>
                  <a:schemeClr val="tx1"/>
                </a:solidFill>
              </a:rPr>
              <a:t> byť </a:t>
            </a:r>
            <a:r>
              <a:rPr lang="cs-CZ" dirty="0" err="1">
                <a:solidFill>
                  <a:schemeClr val="tx1"/>
                </a:solidFill>
              </a:rPr>
              <a:t>všetky</a:t>
            </a:r>
            <a:r>
              <a:rPr lang="cs-CZ" dirty="0">
                <a:solidFill>
                  <a:schemeClr val="tx1"/>
                </a:solidFill>
              </a:rPr>
              <a:t> údaje, </a:t>
            </a:r>
            <a:r>
              <a:rPr lang="cs-CZ" dirty="0" err="1">
                <a:solidFill>
                  <a:schemeClr val="tx1"/>
                </a:solidFill>
              </a:rPr>
              <a:t>nemusia</a:t>
            </a:r>
            <a:r>
              <a:rPr lang="cs-CZ" dirty="0">
                <a:solidFill>
                  <a:schemeClr val="tx1"/>
                </a:solidFill>
              </a:rPr>
              <a:t> byť </a:t>
            </a:r>
            <a:r>
              <a:rPr lang="cs-CZ" dirty="0" err="1">
                <a:solidFill>
                  <a:schemeClr val="tx1"/>
                </a:solidFill>
              </a:rPr>
              <a:t>správne</a:t>
            </a:r>
            <a:r>
              <a:rPr lang="cs-CZ" dirty="0">
                <a:solidFill>
                  <a:schemeClr val="tx1"/>
                </a:solidFill>
              </a:rPr>
              <a:t>!)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poradie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údajov</a:t>
            </a:r>
            <a:r>
              <a:rPr lang="cs-CZ" dirty="0">
                <a:solidFill>
                  <a:schemeClr val="tx1"/>
                </a:solidFill>
              </a:rPr>
              <a:t> je dané normou</a:t>
            </a:r>
          </a:p>
          <a:p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ak</a:t>
            </a:r>
            <a:r>
              <a:rPr lang="cs-CZ" dirty="0">
                <a:solidFill>
                  <a:schemeClr val="tx1"/>
                </a:solidFill>
              </a:rPr>
              <a:t> údaj </a:t>
            </a:r>
            <a:r>
              <a:rPr lang="cs-CZ" dirty="0" err="1">
                <a:solidFill>
                  <a:schemeClr val="tx1"/>
                </a:solidFill>
              </a:rPr>
              <a:t>chýba</a:t>
            </a:r>
            <a:r>
              <a:rPr lang="cs-CZ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dohľadáme</a:t>
            </a:r>
            <a:r>
              <a:rPr lang="cs-CZ" dirty="0">
                <a:solidFill>
                  <a:schemeClr val="tx1"/>
                </a:solidFill>
              </a:rPr>
              <a:t> z </a:t>
            </a:r>
            <a:r>
              <a:rPr lang="cs-CZ" dirty="0" err="1">
                <a:solidFill>
                  <a:schemeClr val="tx1"/>
                </a:solidFill>
              </a:rPr>
              <a:t>iných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zdrojov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[ ]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odhadneme </a:t>
            </a:r>
            <a:r>
              <a:rPr lang="cs-CZ" b="1" dirty="0">
                <a:solidFill>
                  <a:schemeClr val="tx1"/>
                </a:solidFill>
              </a:rPr>
              <a:t>[ ]</a:t>
            </a:r>
            <a:r>
              <a:rPr lang="cs-CZ" dirty="0">
                <a:solidFill>
                  <a:schemeClr val="tx1"/>
                </a:solidFill>
              </a:rPr>
              <a:t>,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údaj vynecháme</a:t>
            </a:r>
          </a:p>
          <a:p>
            <a:r>
              <a:rPr lang="cs-CZ" dirty="0">
                <a:solidFill>
                  <a:schemeClr val="tx1"/>
                </a:solidFill>
              </a:rPr>
              <a:t> údaje zapisujeme v jazyku dokumentu (ale </a:t>
            </a:r>
            <a:r>
              <a:rPr lang="cs-CZ" dirty="0" err="1">
                <a:solidFill>
                  <a:schemeClr val="tx1"/>
                </a:solidFill>
              </a:rPr>
              <a:t>prepíšeme</a:t>
            </a:r>
            <a:r>
              <a:rPr lang="cs-CZ" dirty="0">
                <a:solidFill>
                  <a:schemeClr val="tx1"/>
                </a:solidFill>
              </a:rPr>
              <a:t> do latinky)</a:t>
            </a:r>
          </a:p>
          <a:p>
            <a:pPr marL="0" indent="0">
              <a:buNone/>
            </a:pPr>
            <a:endParaRPr lang="sk-SK" sz="1800" dirty="0">
              <a:latin typeface="MS Shell Dlg 2" panose="020B0604030504040204" pitchFamily="34" charset="0"/>
            </a:endParaRPr>
          </a:p>
          <a:p>
            <a:pPr indent="-180000"/>
            <a:endParaRPr lang="sk-SK" sz="1800" dirty="0">
              <a:latin typeface="MS Shell Dlg 2" panose="020B0604030504040204" pitchFamily="34" charset="0"/>
            </a:endParaRPr>
          </a:p>
          <a:p>
            <a:pPr indent="-18000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453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b="1" dirty="0"/>
              <a:t>Tlačené dokumenty</a:t>
            </a:r>
          </a:p>
        </p:txBody>
      </p:sp>
    </p:spTree>
    <p:extLst>
      <p:ext uri="{BB962C8B-B14F-4D97-AF65-F5344CB8AC3E}">
        <p14:creationId xmlns:p14="http://schemas.microsoft.com/office/powerpoint/2010/main" val="4089946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9604"/>
          </a:xfrm>
        </p:spPr>
        <p:txBody>
          <a:bodyPr/>
          <a:lstStyle/>
          <a:p>
            <a:r>
              <a:rPr lang="cs-CZ" sz="4400" b="1" dirty="0"/>
              <a:t>Tlačené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628650" y="1404731"/>
            <a:ext cx="7886700" cy="3791526"/>
          </a:xfrm>
        </p:spPr>
        <p:txBody>
          <a:bodyPr>
            <a:normAutofit/>
          </a:bodyPr>
          <a:lstStyle/>
          <a:p>
            <a:pPr indent="-180000"/>
            <a:r>
              <a:rPr lang="cs-CZ" sz="2400" dirty="0">
                <a:latin typeface="Arial" panose="020B0604020202020204" pitchFamily="34" charset="0"/>
              </a:rPr>
              <a:t>Je </a:t>
            </a:r>
            <a:r>
              <a:rPr lang="cs-CZ" sz="2400" dirty="0" err="1">
                <a:latin typeface="Arial" panose="020B0604020202020204" pitchFamily="34" charset="0"/>
              </a:rPr>
              <a:t>ideálne</a:t>
            </a:r>
            <a:r>
              <a:rPr lang="cs-CZ" sz="2400" dirty="0">
                <a:latin typeface="Arial" panose="020B0604020202020204" pitchFamily="34" charset="0"/>
              </a:rPr>
              <a:t> mať citovaný text fyzicky u </a:t>
            </a:r>
            <a:r>
              <a:rPr lang="cs-CZ" sz="2400" dirty="0" err="1">
                <a:latin typeface="Arial" panose="020B0604020202020204" pitchFamily="34" charset="0"/>
              </a:rPr>
              <a:t>seba</a:t>
            </a:r>
            <a:endParaRPr lang="en-US" sz="2400" dirty="0">
              <a:latin typeface="Arial" panose="020B0604020202020204" pitchFamily="34" charset="0"/>
            </a:endParaRPr>
          </a:p>
          <a:p>
            <a:pPr indent="-180000"/>
            <a:r>
              <a:rPr lang="sk-SK" sz="2400" dirty="0">
                <a:latin typeface="Arial" panose="020B0604020202020204" pitchFamily="34" charset="0"/>
              </a:rPr>
              <a:t>Ak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údaj </a:t>
            </a:r>
            <a:r>
              <a:rPr lang="cs-CZ" sz="2400" dirty="0" err="1">
                <a:latin typeface="Arial" panose="020B0604020202020204" pitchFamily="34" charset="0"/>
              </a:rPr>
              <a:t>chýba</a:t>
            </a:r>
            <a:r>
              <a:rPr lang="cs-CZ" sz="2400" dirty="0">
                <a:latin typeface="Arial" panose="020B0604020202020204" pitchFamily="34" charset="0"/>
              </a:rPr>
              <a:t> a snažíme </a:t>
            </a:r>
            <a:r>
              <a:rPr lang="cs-CZ" sz="2400" dirty="0" err="1">
                <a:latin typeface="Arial" panose="020B0604020202020204" pitchFamily="34" charset="0"/>
              </a:rPr>
              <a:t>sa</a:t>
            </a:r>
            <a:r>
              <a:rPr lang="cs-CZ" sz="2400" dirty="0">
                <a:latin typeface="Arial" panose="020B0604020202020204" pitchFamily="34" charset="0"/>
              </a:rPr>
              <a:t> ho </a:t>
            </a:r>
            <a:r>
              <a:rPr lang="cs-CZ" sz="2400" dirty="0" err="1">
                <a:latin typeface="Arial" panose="020B0604020202020204" pitchFamily="34" charset="0"/>
              </a:rPr>
              <a:t>dohľadať</a:t>
            </a:r>
            <a:r>
              <a:rPr lang="cs-CZ" sz="2400" dirty="0">
                <a:latin typeface="Arial" panose="020B0604020202020204" pitchFamily="34" charset="0"/>
              </a:rPr>
              <a:t>:</a:t>
            </a:r>
          </a:p>
          <a:p>
            <a:pPr lvl="1" indent="-180000"/>
            <a:r>
              <a:rPr lang="cs-CZ" sz="2000" dirty="0">
                <a:latin typeface="Arial" panose="020B0604020202020204" pitchFamily="34" charset="0"/>
              </a:rPr>
              <a:t>odhadne </a:t>
            </a:r>
            <a:r>
              <a:rPr lang="cs-CZ" sz="2000" dirty="0" err="1">
                <a:latin typeface="Arial" panose="020B0604020202020204" pitchFamily="34" charset="0"/>
              </a:rPr>
              <a:t>sa</a:t>
            </a:r>
            <a:endParaRPr lang="cs-CZ" sz="2000" dirty="0">
              <a:latin typeface="Arial" panose="020B0604020202020204" pitchFamily="34" charset="0"/>
            </a:endParaRPr>
          </a:p>
          <a:p>
            <a:pPr lvl="1" indent="-180000"/>
            <a:r>
              <a:rPr lang="cs-CZ" sz="2000" dirty="0">
                <a:latin typeface="Arial" panose="020B0604020202020204" pitchFamily="34" charset="0"/>
              </a:rPr>
              <a:t>vynechá </a:t>
            </a:r>
            <a:r>
              <a:rPr lang="cs-CZ" sz="2000" dirty="0" err="1">
                <a:latin typeface="Arial" panose="020B0604020202020204" pitchFamily="34" charset="0"/>
              </a:rPr>
              <a:t>sa</a:t>
            </a:r>
            <a:endParaRPr lang="cs-CZ" sz="2000" dirty="0">
              <a:latin typeface="Arial" panose="020B0604020202020204" pitchFamily="34" charset="0"/>
            </a:endParaRPr>
          </a:p>
          <a:p>
            <a:pPr indent="-180000"/>
            <a:r>
              <a:rPr lang="cs-CZ" sz="2400" dirty="0">
                <a:latin typeface="Arial" panose="020B0604020202020204" pitchFamily="34" charset="0"/>
              </a:rPr>
              <a:t>Zdroje </a:t>
            </a:r>
            <a:r>
              <a:rPr lang="cs-CZ" sz="2400" dirty="0" err="1">
                <a:latin typeface="Arial" panose="020B0604020202020204" pitchFamily="34" charset="0"/>
              </a:rPr>
              <a:t>informácií</a:t>
            </a:r>
            <a:endParaRPr lang="cs-CZ" sz="2400" dirty="0">
              <a:latin typeface="Arial" panose="020B0604020202020204" pitchFamily="34" charset="0"/>
            </a:endParaRPr>
          </a:p>
          <a:p>
            <a:pPr lvl="1" indent="-180000"/>
            <a:r>
              <a:rPr lang="cs-CZ" sz="2000" dirty="0" err="1">
                <a:latin typeface="Arial" panose="020B0604020202020204" pitchFamily="34" charset="0"/>
              </a:rPr>
              <a:t>Titulný</a:t>
            </a:r>
            <a:r>
              <a:rPr lang="cs-CZ" sz="2000" dirty="0">
                <a:latin typeface="Arial" panose="020B0604020202020204" pitchFamily="34" charset="0"/>
              </a:rPr>
              <a:t> list</a:t>
            </a:r>
          </a:p>
          <a:p>
            <a:pPr lvl="1" indent="-180000"/>
            <a:r>
              <a:rPr lang="cs-CZ" sz="2000" dirty="0">
                <a:latin typeface="Arial" panose="020B0604020202020204" pitchFamily="34" charset="0"/>
              </a:rPr>
              <a:t>Rub </a:t>
            </a:r>
            <a:r>
              <a:rPr lang="cs-CZ" sz="2000" dirty="0" err="1">
                <a:latin typeface="Arial" panose="020B0604020202020204" pitchFamily="34" charset="0"/>
              </a:rPr>
              <a:t>titulného</a:t>
            </a:r>
            <a:r>
              <a:rPr lang="cs-CZ" sz="2000" dirty="0">
                <a:latin typeface="Arial" panose="020B0604020202020204" pitchFamily="34" charset="0"/>
              </a:rPr>
              <a:t> listu</a:t>
            </a:r>
          </a:p>
          <a:p>
            <a:pPr lvl="1" indent="-180000"/>
            <a:r>
              <a:rPr lang="cs-CZ" sz="2000" dirty="0">
                <a:latin typeface="Arial" panose="020B0604020202020204" pitchFamily="34" charset="0"/>
              </a:rPr>
              <a:t>Tiráž</a:t>
            </a:r>
          </a:p>
          <a:p>
            <a:pPr lvl="1" indent="-180000"/>
            <a:r>
              <a:rPr lang="en-US" sz="2000" dirty="0">
                <a:latin typeface="Arial" panose="020B0604020202020204" pitchFamily="34" charset="0"/>
              </a:rPr>
              <a:t>[</a:t>
            </a:r>
            <a:r>
              <a:rPr lang="cs-CZ" sz="2000" dirty="0" err="1">
                <a:latin typeface="Arial" panose="020B0604020202020204" pitchFamily="34" charset="0"/>
              </a:rPr>
              <a:t>Externé</a:t>
            </a:r>
            <a:r>
              <a:rPr lang="cs-CZ" sz="2000" dirty="0">
                <a:latin typeface="Arial" panose="020B0604020202020204" pitchFamily="34" charset="0"/>
              </a:rPr>
              <a:t> zdroje</a:t>
            </a:r>
            <a:r>
              <a:rPr lang="en-US" sz="2000" dirty="0">
                <a:latin typeface="Arial" panose="020B0604020202020204" pitchFamily="34" charset="0"/>
              </a:rPr>
              <a:t>]</a:t>
            </a:r>
          </a:p>
          <a:p>
            <a:pPr lvl="1" indent="-180000"/>
            <a:r>
              <a:rPr lang="en-US" sz="2000" dirty="0">
                <a:latin typeface="Arial" panose="020B0604020202020204" pitchFamily="34" charset="0"/>
              </a:rPr>
              <a:t>[</a:t>
            </a:r>
            <a:r>
              <a:rPr lang="en-US" sz="2000" dirty="0" err="1">
                <a:latin typeface="Arial" panose="020B0604020202020204" pitchFamily="34" charset="0"/>
              </a:rPr>
              <a:t>Odhad</a:t>
            </a:r>
            <a:r>
              <a:rPr lang="en-US" sz="2000" dirty="0">
                <a:latin typeface="Arial" panose="020B0604020202020204" pitchFamily="34" charset="0"/>
              </a:rPr>
              <a:t>]</a:t>
            </a:r>
            <a:endParaRPr 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6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Kniha (monografie)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628650" y="1600200"/>
            <a:ext cx="8058150" cy="3872949"/>
          </a:xfrm>
        </p:spPr>
        <p:txBody>
          <a:bodyPr>
            <a:noAutofit/>
          </a:bodyPr>
          <a:lstStyle/>
          <a:p>
            <a:pPr marL="0" indent="-180000">
              <a:lnSpc>
                <a:spcPct val="120000"/>
              </a:lnSpc>
              <a:buNone/>
            </a:pPr>
            <a:r>
              <a:rPr lang="cs-CZ" sz="1450" dirty="0" err="1">
                <a:latin typeface="Arial" panose="020B0604020202020204" pitchFamily="34" charset="0"/>
              </a:rPr>
              <a:t>Primárna</a:t>
            </a:r>
            <a:r>
              <a:rPr lang="cs-CZ" sz="1450" dirty="0">
                <a:latin typeface="Arial" panose="020B0604020202020204" pitchFamily="34" charset="0"/>
              </a:rPr>
              <a:t> </a:t>
            </a:r>
            <a:r>
              <a:rPr lang="cs-CZ" sz="1450" dirty="0" err="1">
                <a:latin typeface="Arial" panose="020B0604020202020204" pitchFamily="34" charset="0"/>
              </a:rPr>
              <a:t>zodpovednosť</a:t>
            </a:r>
            <a:r>
              <a:rPr lang="cs-CZ" sz="1450" dirty="0">
                <a:latin typeface="Arial" panose="020B0604020202020204" pitchFamily="34" charset="0"/>
              </a:rPr>
              <a:t>. </a:t>
            </a:r>
            <a:r>
              <a:rPr lang="cs-CZ" sz="1450" dirty="0" err="1">
                <a:latin typeface="Arial" panose="020B0604020202020204" pitchFamily="34" charset="0"/>
              </a:rPr>
              <a:t>Názov</a:t>
            </a:r>
            <a:r>
              <a:rPr lang="cs-CZ" sz="1450" dirty="0">
                <a:latin typeface="Arial" panose="020B0604020202020204" pitchFamily="34" charset="0"/>
              </a:rPr>
              <a:t>: </a:t>
            </a:r>
            <a:r>
              <a:rPr lang="cs-CZ" sz="1450" dirty="0" err="1">
                <a:latin typeface="Arial" panose="020B0604020202020204" pitchFamily="34" charset="0"/>
              </a:rPr>
              <a:t>Podnázov</a:t>
            </a:r>
            <a:r>
              <a:rPr lang="cs-CZ" sz="1450" dirty="0">
                <a:latin typeface="Arial" panose="020B0604020202020204" pitchFamily="34" charset="0"/>
              </a:rPr>
              <a:t>. </a:t>
            </a:r>
            <a:r>
              <a:rPr lang="cs-CZ" sz="1450" dirty="0" err="1">
                <a:latin typeface="Arial" panose="020B0604020202020204" pitchFamily="34" charset="0"/>
              </a:rPr>
              <a:t>Vydanie</a:t>
            </a:r>
            <a:r>
              <a:rPr lang="cs-CZ" sz="1450" dirty="0">
                <a:latin typeface="Arial" panose="020B0604020202020204" pitchFamily="34" charset="0"/>
              </a:rPr>
              <a:t>. </a:t>
            </a:r>
            <a:r>
              <a:rPr lang="cs-CZ" sz="1450" dirty="0" err="1">
                <a:latin typeface="Arial" panose="020B0604020202020204" pitchFamily="34" charset="0"/>
              </a:rPr>
              <a:t>Sekundárna</a:t>
            </a:r>
            <a:r>
              <a:rPr lang="cs-CZ" sz="1450" dirty="0">
                <a:latin typeface="Arial" panose="020B0604020202020204" pitchFamily="34" charset="0"/>
              </a:rPr>
              <a:t> </a:t>
            </a:r>
            <a:r>
              <a:rPr lang="cs-CZ" sz="1450" dirty="0" err="1">
                <a:latin typeface="Arial" panose="020B0604020202020204" pitchFamily="34" charset="0"/>
              </a:rPr>
              <a:t>zodpovednosť</a:t>
            </a:r>
            <a:r>
              <a:rPr lang="cs-CZ" sz="1450" dirty="0">
                <a:latin typeface="Arial" panose="020B0604020202020204" pitchFamily="34" charset="0"/>
              </a:rPr>
              <a:t>. </a:t>
            </a:r>
            <a:r>
              <a:rPr lang="cs-CZ" sz="1450" dirty="0" err="1">
                <a:latin typeface="Arial" panose="020B0604020202020204" pitchFamily="34" charset="0"/>
              </a:rPr>
              <a:t>Miesto</a:t>
            </a:r>
            <a:r>
              <a:rPr lang="cs-CZ" sz="1450" dirty="0">
                <a:latin typeface="Arial" panose="020B0604020202020204" pitchFamily="34" charset="0"/>
              </a:rPr>
              <a:t> </a:t>
            </a:r>
            <a:r>
              <a:rPr lang="cs-CZ" sz="1450" dirty="0" err="1">
                <a:latin typeface="Arial" panose="020B0604020202020204" pitchFamily="34" charset="0"/>
              </a:rPr>
              <a:t>vydania</a:t>
            </a:r>
            <a:r>
              <a:rPr lang="cs-CZ" sz="1450" dirty="0">
                <a:latin typeface="Arial" panose="020B0604020202020204" pitchFamily="34" charset="0"/>
              </a:rPr>
              <a:t>: </a:t>
            </a:r>
            <a:r>
              <a:rPr lang="cs-CZ" sz="1450" dirty="0" err="1">
                <a:latin typeface="Arial" panose="020B0604020202020204" pitchFamily="34" charset="0"/>
              </a:rPr>
              <a:t>Názov</a:t>
            </a:r>
            <a:r>
              <a:rPr lang="cs-CZ" sz="1450" dirty="0">
                <a:latin typeface="Arial" panose="020B0604020202020204" pitchFamily="34" charset="0"/>
              </a:rPr>
              <a:t> </a:t>
            </a:r>
            <a:r>
              <a:rPr lang="cs-CZ" sz="1450" dirty="0" err="1">
                <a:latin typeface="Arial" panose="020B0604020202020204" pitchFamily="34" charset="0"/>
              </a:rPr>
              <a:t>vydavateľa</a:t>
            </a:r>
            <a:r>
              <a:rPr lang="cs-CZ" sz="1450" dirty="0">
                <a:latin typeface="Arial" panose="020B0604020202020204" pitchFamily="34" charset="0"/>
              </a:rPr>
              <a:t>, rok </a:t>
            </a:r>
            <a:r>
              <a:rPr lang="cs-CZ" sz="1450" dirty="0" err="1">
                <a:latin typeface="Arial" panose="020B0604020202020204" pitchFamily="34" charset="0"/>
              </a:rPr>
              <a:t>vydania</a:t>
            </a:r>
            <a:r>
              <a:rPr lang="cs-CZ" sz="1450" dirty="0">
                <a:latin typeface="Arial" panose="020B0604020202020204" pitchFamily="34" charset="0"/>
              </a:rPr>
              <a:t>. </a:t>
            </a:r>
            <a:r>
              <a:rPr lang="cs-CZ" sz="1450" dirty="0" err="1">
                <a:latin typeface="Arial" panose="020B0604020202020204" pitchFamily="34" charset="0"/>
              </a:rPr>
              <a:t>Názov</a:t>
            </a:r>
            <a:r>
              <a:rPr lang="cs-CZ" sz="1450" dirty="0">
                <a:latin typeface="Arial" panose="020B0604020202020204" pitchFamily="34" charset="0"/>
              </a:rPr>
              <a:t> </a:t>
            </a:r>
            <a:r>
              <a:rPr lang="cs-CZ" sz="1450" dirty="0" err="1">
                <a:latin typeface="Arial" panose="020B0604020202020204" pitchFamily="34" charset="0"/>
              </a:rPr>
              <a:t>edície</a:t>
            </a:r>
            <a:r>
              <a:rPr lang="cs-CZ" sz="1450" dirty="0">
                <a:latin typeface="Arial" panose="020B0604020202020204" pitchFamily="34" charset="0"/>
              </a:rPr>
              <a:t>, číslo </a:t>
            </a:r>
            <a:r>
              <a:rPr lang="cs-CZ" sz="1450" dirty="0" err="1">
                <a:latin typeface="Arial" panose="020B0604020202020204" pitchFamily="34" charset="0"/>
              </a:rPr>
              <a:t>edície</a:t>
            </a:r>
            <a:r>
              <a:rPr lang="cs-CZ" sz="1450" dirty="0">
                <a:latin typeface="Arial" panose="020B0604020202020204" pitchFamily="34" charset="0"/>
              </a:rPr>
              <a:t>. ISBN. *</a:t>
            </a:r>
            <a:r>
              <a:rPr lang="cs-CZ" sz="1450" dirty="0" err="1">
                <a:latin typeface="Arial" panose="020B0604020202020204" pitchFamily="34" charset="0"/>
              </a:rPr>
              <a:t>Lokácia</a:t>
            </a:r>
            <a:r>
              <a:rPr lang="cs-CZ" sz="1450" dirty="0">
                <a:latin typeface="Arial" panose="020B0604020202020204" pitchFamily="34" charset="0"/>
              </a:rPr>
              <a:t>. Poznámky.</a:t>
            </a:r>
          </a:p>
          <a:p>
            <a:pPr marL="0" indent="-180000">
              <a:lnSpc>
                <a:spcPct val="120000"/>
              </a:lnSpc>
              <a:buNone/>
            </a:pPr>
            <a:r>
              <a:rPr lang="cs-CZ" sz="1450" dirty="0">
                <a:latin typeface="Arial" panose="020B0604020202020204" pitchFamily="34" charset="0"/>
              </a:rPr>
              <a:t>1 autor:</a:t>
            </a:r>
          </a:p>
          <a:p>
            <a:pPr marL="0" indent="-180000">
              <a:lnSpc>
                <a:spcPct val="120000"/>
              </a:lnSpc>
              <a:buNone/>
            </a:pPr>
            <a:r>
              <a:rPr lang="cs-CZ" sz="1450" dirty="0">
                <a:latin typeface="Arial" panose="020B0604020202020204" pitchFamily="34" charset="0"/>
              </a:rPr>
              <a:t>GÁLIK, Peter. Murphyho zákony pro školáky. Bratislava: Junior, 1994. ISBN 80-7146-202-0.</a:t>
            </a:r>
          </a:p>
          <a:p>
            <a:pPr marL="0" indent="-180000">
              <a:lnSpc>
                <a:spcPct val="120000"/>
              </a:lnSpc>
              <a:buNone/>
            </a:pPr>
            <a:r>
              <a:rPr lang="cs-CZ" sz="1450" dirty="0">
                <a:latin typeface="Arial" panose="020B0604020202020204" pitchFamily="34" charset="0"/>
              </a:rPr>
              <a:t>2-3 </a:t>
            </a:r>
            <a:r>
              <a:rPr lang="cs-CZ" sz="1450" dirty="0" err="1">
                <a:latin typeface="Arial" panose="020B0604020202020204" pitchFamily="34" charset="0"/>
              </a:rPr>
              <a:t>autori</a:t>
            </a:r>
            <a:r>
              <a:rPr lang="cs-CZ" sz="1450" dirty="0">
                <a:latin typeface="Arial" panose="020B0604020202020204" pitchFamily="34" charset="0"/>
              </a:rPr>
              <a:t>:</a:t>
            </a:r>
          </a:p>
          <a:p>
            <a:pPr marL="0" indent="-180000">
              <a:lnSpc>
                <a:spcPct val="120000"/>
              </a:lnSpc>
              <a:buNone/>
            </a:pPr>
            <a:r>
              <a:rPr lang="cs-CZ" sz="1450" dirty="0">
                <a:latin typeface="Arial" panose="020B0604020202020204" pitchFamily="34" charset="0"/>
              </a:rPr>
              <a:t>STRINDBERG, August, ŽITNÝ, Milan a Jozef SZABÓ. Hra </a:t>
            </a:r>
            <a:r>
              <a:rPr lang="cs-CZ" sz="1450" dirty="0" err="1">
                <a:latin typeface="Arial" panose="020B0604020202020204" pitchFamily="34" charset="0"/>
              </a:rPr>
              <a:t>snov</a:t>
            </a:r>
            <a:r>
              <a:rPr lang="cs-CZ" sz="1450" dirty="0">
                <a:latin typeface="Arial" panose="020B0604020202020204" pitchFamily="34" charset="0"/>
              </a:rPr>
              <a:t>. Bratislava: Lita, 1989.</a:t>
            </a:r>
          </a:p>
          <a:p>
            <a:pPr marL="0" indent="-180000">
              <a:lnSpc>
                <a:spcPct val="120000"/>
              </a:lnSpc>
              <a:buNone/>
            </a:pPr>
            <a:r>
              <a:rPr lang="cs-CZ" sz="1450" dirty="0">
                <a:latin typeface="Arial" panose="020B0604020202020204" pitchFamily="34" charset="0"/>
              </a:rPr>
              <a:t>4 a </a:t>
            </a:r>
            <a:r>
              <a:rPr lang="cs-CZ" sz="1450" dirty="0" err="1">
                <a:latin typeface="Arial" panose="020B0604020202020204" pitchFamily="34" charset="0"/>
              </a:rPr>
              <a:t>viacerí</a:t>
            </a:r>
            <a:r>
              <a:rPr lang="cs-CZ" sz="1450" dirty="0">
                <a:latin typeface="Arial" panose="020B0604020202020204" pitchFamily="34" charset="0"/>
              </a:rPr>
              <a:t> </a:t>
            </a:r>
            <a:r>
              <a:rPr lang="cs-CZ" sz="1450" dirty="0" err="1">
                <a:latin typeface="Arial" panose="020B0604020202020204" pitchFamily="34" charset="0"/>
              </a:rPr>
              <a:t>autori</a:t>
            </a:r>
            <a:r>
              <a:rPr lang="cs-CZ" sz="1450" dirty="0">
                <a:latin typeface="Arial" panose="020B0604020202020204" pitchFamily="34" charset="0"/>
              </a:rPr>
              <a:t>:</a:t>
            </a:r>
          </a:p>
          <a:p>
            <a:pPr marL="0" indent="-180000">
              <a:lnSpc>
                <a:spcPct val="120000"/>
              </a:lnSpc>
              <a:buNone/>
            </a:pPr>
            <a:r>
              <a:rPr lang="cs-CZ" sz="1450" dirty="0">
                <a:latin typeface="Arial" panose="020B0604020202020204" pitchFamily="34" charset="0"/>
              </a:rPr>
              <a:t>BERNÁTHOVÁ, Alžbeta et al. Čítanka </a:t>
            </a:r>
            <a:r>
              <a:rPr lang="cs-CZ" sz="1450" dirty="0" err="1">
                <a:latin typeface="Arial" panose="020B0604020202020204" pitchFamily="34" charset="0"/>
              </a:rPr>
              <a:t>zo</a:t>
            </a:r>
            <a:r>
              <a:rPr lang="cs-CZ" sz="1450" dirty="0">
                <a:latin typeface="Arial" panose="020B0604020202020204" pitchFamily="34" charset="0"/>
              </a:rPr>
              <a:t> </a:t>
            </a:r>
            <a:r>
              <a:rPr lang="cs-CZ" sz="1450" dirty="0" err="1">
                <a:latin typeface="Arial" panose="020B0604020202020204" pitchFamily="34" charset="0"/>
              </a:rPr>
              <a:t>slovenskej</a:t>
            </a:r>
            <a:r>
              <a:rPr lang="cs-CZ" sz="1450" dirty="0">
                <a:latin typeface="Arial" panose="020B0604020202020204" pitchFamily="34" charset="0"/>
              </a:rPr>
              <a:t> </a:t>
            </a:r>
            <a:r>
              <a:rPr lang="cs-CZ" sz="1450" dirty="0" err="1">
                <a:latin typeface="Arial" panose="020B0604020202020204" pitchFamily="34" charset="0"/>
              </a:rPr>
              <a:t>literatúry</a:t>
            </a:r>
            <a:r>
              <a:rPr lang="cs-CZ" sz="1450" dirty="0">
                <a:latin typeface="Arial" panose="020B0604020202020204" pitchFamily="34" charset="0"/>
              </a:rPr>
              <a:t> </a:t>
            </a:r>
            <a:r>
              <a:rPr lang="cs-CZ" sz="1450" dirty="0" err="1">
                <a:latin typeface="Arial" panose="020B0604020202020204" pitchFamily="34" charset="0"/>
              </a:rPr>
              <a:t>pre</a:t>
            </a:r>
            <a:r>
              <a:rPr lang="cs-CZ" sz="1450" dirty="0">
                <a:latin typeface="Arial" panose="020B0604020202020204" pitchFamily="34" charset="0"/>
              </a:rPr>
              <a:t> 5. ročník základných </a:t>
            </a:r>
            <a:r>
              <a:rPr lang="cs-CZ" sz="1450" dirty="0" err="1">
                <a:latin typeface="Arial" panose="020B0604020202020204" pitchFamily="34" charset="0"/>
              </a:rPr>
              <a:t>škôl</a:t>
            </a:r>
            <a:r>
              <a:rPr lang="cs-CZ" sz="1450" dirty="0">
                <a:latin typeface="Arial" panose="020B0604020202020204" pitchFamily="34" charset="0"/>
              </a:rPr>
              <a:t> s vyučovacím </a:t>
            </a:r>
            <a:r>
              <a:rPr lang="cs-CZ" sz="1450" dirty="0" err="1">
                <a:latin typeface="Arial" panose="020B0604020202020204" pitchFamily="34" charset="0"/>
              </a:rPr>
              <a:t>jazykom</a:t>
            </a:r>
            <a:r>
              <a:rPr lang="cs-CZ" sz="1450" dirty="0">
                <a:latin typeface="Arial" panose="020B0604020202020204" pitchFamily="34" charset="0"/>
              </a:rPr>
              <a:t> maďarským. Bratislava: IMPRO, 1995. ISBN 80-85452-26-X.</a:t>
            </a:r>
            <a:endParaRPr lang="cs-CZ" sz="1450" dirty="0"/>
          </a:p>
        </p:txBody>
      </p:sp>
    </p:spTree>
    <p:extLst>
      <p:ext uri="{BB962C8B-B14F-4D97-AF65-F5344CB8AC3E}">
        <p14:creationId xmlns:p14="http://schemas.microsoft.com/office/powerpoint/2010/main" val="616063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dirty="0"/>
              <a:t>Elektronické dokumenty</a:t>
            </a:r>
          </a:p>
        </p:txBody>
      </p:sp>
    </p:spTree>
    <p:extLst>
      <p:ext uri="{BB962C8B-B14F-4D97-AF65-F5344CB8AC3E}">
        <p14:creationId xmlns:p14="http://schemas.microsoft.com/office/powerpoint/2010/main" val="1723143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Elektronické dokumenty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type="body" idx="1"/>
          </p:nvPr>
        </p:nvSpPr>
        <p:spPr>
          <a:xfrm>
            <a:off x="628650" y="1404731"/>
            <a:ext cx="7886700" cy="3791526"/>
          </a:xfrm>
        </p:spPr>
        <p:txBody>
          <a:bodyPr>
            <a:normAutofit/>
          </a:bodyPr>
          <a:lstStyle/>
          <a:p>
            <a:pPr indent="-180000"/>
            <a:r>
              <a:rPr lang="cs-CZ" dirty="0">
                <a:latin typeface="Arial" panose="020B0604020202020204" pitchFamily="34" charset="0"/>
              </a:rPr>
              <a:t>problém </a:t>
            </a:r>
            <a:r>
              <a:rPr lang="cs-CZ" dirty="0" err="1">
                <a:latin typeface="Arial" panose="020B0604020202020204" pitchFamily="34" charset="0"/>
              </a:rPr>
              <a:t>dohľadanie</a:t>
            </a:r>
            <a:r>
              <a:rPr lang="cs-CZ" dirty="0">
                <a:latin typeface="Arial" panose="020B0604020202020204" pitchFamily="34" charset="0"/>
              </a:rPr>
              <a:t> bibliografických </a:t>
            </a:r>
            <a:r>
              <a:rPr lang="cs-CZ" dirty="0" err="1">
                <a:latin typeface="Arial" panose="020B0604020202020204" pitchFamily="34" charset="0"/>
              </a:rPr>
              <a:t>informácií</a:t>
            </a:r>
            <a:endParaRPr lang="cs-CZ" dirty="0">
              <a:latin typeface="Arial" panose="020B0604020202020204" pitchFamily="34" charset="0"/>
            </a:endParaRPr>
          </a:p>
          <a:p>
            <a:pPr indent="-180000"/>
            <a:r>
              <a:rPr lang="cs-CZ" dirty="0">
                <a:latin typeface="Arial" panose="020B0604020202020204" pitchFamily="34" charset="0"/>
              </a:rPr>
              <a:t>zdroje </a:t>
            </a:r>
            <a:r>
              <a:rPr lang="cs-CZ" dirty="0" err="1">
                <a:latin typeface="Arial" panose="020B0604020202020204" pitchFamily="34" charset="0"/>
              </a:rPr>
              <a:t>informácií</a:t>
            </a:r>
            <a:endParaRPr lang="cs-CZ" dirty="0">
              <a:latin typeface="Arial" panose="020B0604020202020204" pitchFamily="34" charset="0"/>
            </a:endParaRPr>
          </a:p>
          <a:p>
            <a:pPr lvl="1" indent="-180000"/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lvl="1" indent="-180000"/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metadáta</a:t>
            </a:r>
            <a:endParaRPr lang="cs-CZ" dirty="0">
              <a:latin typeface="Arial" panose="020B0604020202020204" pitchFamily="34" charset="0"/>
            </a:endParaRPr>
          </a:p>
          <a:p>
            <a:pPr lvl="1" indent="-180000"/>
            <a:r>
              <a:rPr lang="cs-CZ" dirty="0" err="1">
                <a:latin typeface="Arial" panose="020B0604020202020204" pitchFamily="34" charset="0"/>
              </a:rPr>
              <a:t>Titulná</a:t>
            </a:r>
            <a:r>
              <a:rPr lang="cs-CZ" dirty="0">
                <a:latin typeface="Arial" panose="020B0604020202020204" pitchFamily="34" charset="0"/>
              </a:rPr>
              <a:t> strana</a:t>
            </a:r>
          </a:p>
          <a:p>
            <a:pPr lvl="1" indent="-180000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 err="1">
                <a:latin typeface="Arial" panose="020B0604020202020204" pitchFamily="34" charset="0"/>
              </a:rPr>
              <a:t>externé</a:t>
            </a:r>
            <a:r>
              <a:rPr lang="cs-CZ" dirty="0">
                <a:latin typeface="Arial" panose="020B0604020202020204" pitchFamily="34" charset="0"/>
              </a:rPr>
              <a:t>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lvl="1" indent="-180000"/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indent="-180000"/>
            <a:r>
              <a:rPr lang="cs-CZ" dirty="0">
                <a:latin typeface="Arial" panose="020B0604020202020204" pitchFamily="34" charset="0"/>
              </a:rPr>
              <a:t>POZOR!!! </a:t>
            </a:r>
            <a:r>
              <a:rPr lang="cs-CZ" b="1" dirty="0" err="1">
                <a:latin typeface="Arial" panose="020B0604020202020204" pitchFamily="34" charset="0"/>
              </a:rPr>
              <a:t>povinnosť</a:t>
            </a:r>
            <a:r>
              <a:rPr lang="cs-CZ" b="1" dirty="0">
                <a:latin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</a:rPr>
              <a:t>uviesť</a:t>
            </a:r>
            <a:r>
              <a:rPr lang="cs-CZ" b="1" dirty="0">
                <a:latin typeface="Arial" panose="020B0604020202020204" pitchFamily="34" charset="0"/>
              </a:rPr>
              <a:t> údaje</a:t>
            </a:r>
            <a:r>
              <a:rPr lang="cs-CZ" dirty="0">
                <a:latin typeface="Arial" panose="020B0604020202020204" pitchFamily="34" charset="0"/>
              </a:rPr>
              <a:t> - </a:t>
            </a:r>
            <a:r>
              <a:rPr lang="cs-CZ" b="1" dirty="0">
                <a:latin typeface="Arial" panose="020B0604020202020204" pitchFamily="34" charset="0"/>
              </a:rPr>
              <a:t>typ </a:t>
            </a:r>
            <a:r>
              <a:rPr lang="cs-CZ" b="1" dirty="0" err="1">
                <a:latin typeface="Arial" panose="020B0604020202020204" pitchFamily="34" charset="0"/>
              </a:rPr>
              <a:t>nosiča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vydania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verzie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dátumu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publikovania</a:t>
            </a:r>
            <a:r>
              <a:rPr lang="cs-CZ" dirty="0">
                <a:latin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</a:rPr>
              <a:t>aktualizácie</a:t>
            </a:r>
            <a:r>
              <a:rPr lang="cs-CZ" dirty="0">
                <a:latin typeface="Arial" panose="020B0604020202020204" pitchFamily="34" charset="0"/>
              </a:rPr>
              <a:t> + </a:t>
            </a:r>
            <a:r>
              <a:rPr lang="cs-CZ" b="1" dirty="0" err="1">
                <a:latin typeface="Arial" panose="020B0604020202020204" pitchFamily="34" charset="0"/>
              </a:rPr>
              <a:t>dátum</a:t>
            </a:r>
            <a:r>
              <a:rPr lang="cs-CZ" b="1" dirty="0">
                <a:latin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</a:rPr>
              <a:t>citovania</a:t>
            </a:r>
            <a:r>
              <a:rPr lang="cs-CZ" b="1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[cit. RRRR-MM-DD] </a:t>
            </a:r>
          </a:p>
        </p:txBody>
      </p:sp>
    </p:spTree>
    <p:extLst>
      <p:ext uri="{BB962C8B-B14F-4D97-AF65-F5344CB8AC3E}">
        <p14:creationId xmlns:p14="http://schemas.microsoft.com/office/powerpoint/2010/main" val="601175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e-knihy (el. monografie)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827484" y="1563757"/>
            <a:ext cx="8011716" cy="3808343"/>
          </a:xfrm>
        </p:spPr>
        <p:txBody>
          <a:bodyPr>
            <a:normAutofit/>
          </a:bodyPr>
          <a:lstStyle/>
          <a:p>
            <a:pPr marL="0" indent="-180000">
              <a:buNone/>
            </a:pPr>
            <a:r>
              <a:rPr lang="cs-CZ" sz="1950" dirty="0" err="1">
                <a:latin typeface="Arial" panose="020B0604020202020204" pitchFamily="34" charset="0"/>
              </a:rPr>
              <a:t>Primárna</a:t>
            </a:r>
            <a:r>
              <a:rPr lang="cs-CZ" sz="1950" dirty="0">
                <a:latin typeface="Arial" panose="020B0604020202020204" pitchFamily="34" charset="0"/>
              </a:rPr>
              <a:t> </a:t>
            </a:r>
            <a:r>
              <a:rPr lang="cs-CZ" sz="1950" dirty="0" err="1">
                <a:latin typeface="Arial" panose="020B0604020202020204" pitchFamily="34" charset="0"/>
              </a:rPr>
              <a:t>zodpovednosť</a:t>
            </a:r>
            <a:r>
              <a:rPr lang="cs-CZ" sz="1950" dirty="0">
                <a:latin typeface="Arial" panose="020B0604020202020204" pitchFamily="34" charset="0"/>
              </a:rPr>
              <a:t>. </a:t>
            </a:r>
            <a:r>
              <a:rPr lang="cs-CZ" sz="1950" dirty="0" err="1">
                <a:latin typeface="Arial" panose="020B0604020202020204" pitchFamily="34" charset="0"/>
              </a:rPr>
              <a:t>Názov</a:t>
            </a:r>
            <a:r>
              <a:rPr lang="cs-CZ" sz="1950" dirty="0">
                <a:latin typeface="Arial" panose="020B0604020202020204" pitchFamily="34" charset="0"/>
              </a:rPr>
              <a:t>: </a:t>
            </a:r>
            <a:r>
              <a:rPr lang="cs-CZ" sz="1950" dirty="0" err="1">
                <a:latin typeface="Arial" panose="020B0604020202020204" pitchFamily="34" charset="0"/>
              </a:rPr>
              <a:t>Podnázov</a:t>
            </a:r>
            <a:r>
              <a:rPr lang="cs-CZ" sz="1950" dirty="0">
                <a:latin typeface="Arial" panose="020B0604020202020204" pitchFamily="34" charset="0"/>
              </a:rPr>
              <a:t> </a:t>
            </a:r>
            <a:r>
              <a:rPr lang="cs-CZ" sz="1950" b="1" dirty="0">
                <a:latin typeface="Arial" panose="020B0604020202020204" pitchFamily="34" charset="0"/>
              </a:rPr>
              <a:t>[</a:t>
            </a:r>
            <a:r>
              <a:rPr lang="cs-CZ" sz="1950" b="1" dirty="0" err="1">
                <a:latin typeface="Arial" panose="020B0604020202020204" pitchFamily="34" charset="0"/>
              </a:rPr>
              <a:t>označenie</a:t>
            </a:r>
            <a:r>
              <a:rPr lang="cs-CZ" sz="1950" b="1" dirty="0">
                <a:latin typeface="Arial" panose="020B0604020202020204" pitchFamily="34" charset="0"/>
              </a:rPr>
              <a:t> média]</a:t>
            </a:r>
            <a:r>
              <a:rPr lang="cs-CZ" sz="1950" dirty="0">
                <a:latin typeface="Arial" panose="020B0604020202020204" pitchFamily="34" charset="0"/>
              </a:rPr>
              <a:t>. </a:t>
            </a:r>
            <a:r>
              <a:rPr lang="cs-CZ" sz="1950" dirty="0" err="1">
                <a:latin typeface="Arial" panose="020B0604020202020204" pitchFamily="34" charset="0"/>
              </a:rPr>
              <a:t>Vydanie</a:t>
            </a:r>
            <a:r>
              <a:rPr lang="cs-CZ" sz="1950" dirty="0">
                <a:latin typeface="Arial" panose="020B0604020202020204" pitchFamily="34" charset="0"/>
              </a:rPr>
              <a:t>. </a:t>
            </a:r>
            <a:r>
              <a:rPr lang="cs-CZ" sz="1950" dirty="0" err="1">
                <a:latin typeface="Arial" panose="020B0604020202020204" pitchFamily="34" charset="0"/>
              </a:rPr>
              <a:t>Sekundárna</a:t>
            </a:r>
            <a:r>
              <a:rPr lang="cs-CZ" sz="1950" dirty="0">
                <a:latin typeface="Arial" panose="020B0604020202020204" pitchFamily="34" charset="0"/>
              </a:rPr>
              <a:t> </a:t>
            </a:r>
            <a:r>
              <a:rPr lang="cs-CZ" sz="1950" dirty="0" err="1">
                <a:latin typeface="Arial" panose="020B0604020202020204" pitchFamily="34" charset="0"/>
              </a:rPr>
              <a:t>zodpovednosť</a:t>
            </a:r>
            <a:r>
              <a:rPr lang="cs-CZ" sz="1950" dirty="0">
                <a:latin typeface="Arial" panose="020B0604020202020204" pitchFamily="34" charset="0"/>
              </a:rPr>
              <a:t>. </a:t>
            </a:r>
            <a:r>
              <a:rPr lang="cs-CZ" sz="1950" dirty="0" err="1">
                <a:latin typeface="Arial" panose="020B0604020202020204" pitchFamily="34" charset="0"/>
              </a:rPr>
              <a:t>Miesto</a:t>
            </a:r>
            <a:r>
              <a:rPr lang="cs-CZ" sz="1950" dirty="0">
                <a:latin typeface="Arial" panose="020B0604020202020204" pitchFamily="34" charset="0"/>
              </a:rPr>
              <a:t> </a:t>
            </a:r>
            <a:r>
              <a:rPr lang="cs-CZ" sz="1950" dirty="0" err="1">
                <a:latin typeface="Arial" panose="020B0604020202020204" pitchFamily="34" charset="0"/>
              </a:rPr>
              <a:t>vydania</a:t>
            </a:r>
            <a:r>
              <a:rPr lang="cs-CZ" sz="1950" dirty="0">
                <a:latin typeface="Arial" panose="020B0604020202020204" pitchFamily="34" charset="0"/>
              </a:rPr>
              <a:t>: </a:t>
            </a:r>
            <a:r>
              <a:rPr lang="cs-CZ" sz="1950" dirty="0" err="1">
                <a:latin typeface="Arial" panose="020B0604020202020204" pitchFamily="34" charset="0"/>
              </a:rPr>
              <a:t>Názov</a:t>
            </a:r>
            <a:r>
              <a:rPr lang="cs-CZ" sz="1950" dirty="0">
                <a:latin typeface="Arial" panose="020B0604020202020204" pitchFamily="34" charset="0"/>
              </a:rPr>
              <a:t> </a:t>
            </a:r>
            <a:r>
              <a:rPr lang="cs-CZ" sz="1950" dirty="0" err="1">
                <a:latin typeface="Arial" panose="020B0604020202020204" pitchFamily="34" charset="0"/>
              </a:rPr>
              <a:t>vydavateľa</a:t>
            </a:r>
            <a:r>
              <a:rPr lang="cs-CZ" sz="1950" dirty="0">
                <a:latin typeface="Arial" panose="020B0604020202020204" pitchFamily="34" charset="0"/>
              </a:rPr>
              <a:t>, </a:t>
            </a:r>
            <a:r>
              <a:rPr lang="cs-CZ" sz="1950" dirty="0" err="1">
                <a:latin typeface="Arial" panose="020B0604020202020204" pitchFamily="34" charset="0"/>
              </a:rPr>
              <a:t>dátum</a:t>
            </a:r>
            <a:r>
              <a:rPr lang="cs-CZ" sz="1950" dirty="0">
                <a:latin typeface="Arial" panose="020B0604020202020204" pitchFamily="34" charset="0"/>
              </a:rPr>
              <a:t> </a:t>
            </a:r>
            <a:r>
              <a:rPr lang="cs-CZ" sz="1950" dirty="0" err="1">
                <a:latin typeface="Arial" panose="020B0604020202020204" pitchFamily="34" charset="0"/>
              </a:rPr>
              <a:t>vydania</a:t>
            </a:r>
            <a:r>
              <a:rPr lang="cs-CZ" sz="1950" dirty="0">
                <a:latin typeface="Arial" panose="020B0604020202020204" pitchFamily="34" charset="0"/>
              </a:rPr>
              <a:t>. </a:t>
            </a:r>
            <a:r>
              <a:rPr lang="cs-CZ" sz="1950" dirty="0" err="1">
                <a:latin typeface="Arial" panose="020B0604020202020204" pitchFamily="34" charset="0"/>
              </a:rPr>
              <a:t>Dátum</a:t>
            </a:r>
            <a:r>
              <a:rPr lang="cs-CZ" sz="1950" dirty="0">
                <a:latin typeface="Arial" panose="020B0604020202020204" pitchFamily="34" charset="0"/>
              </a:rPr>
              <a:t> </a:t>
            </a:r>
            <a:r>
              <a:rPr lang="cs-CZ" sz="1950" dirty="0" err="1">
                <a:latin typeface="Arial" panose="020B0604020202020204" pitchFamily="34" charset="0"/>
              </a:rPr>
              <a:t>aktualizácie</a:t>
            </a:r>
            <a:r>
              <a:rPr lang="cs-CZ" sz="1950" dirty="0">
                <a:latin typeface="Arial" panose="020B0604020202020204" pitchFamily="34" charset="0"/>
              </a:rPr>
              <a:t>/</a:t>
            </a:r>
            <a:r>
              <a:rPr lang="cs-CZ" sz="1950" dirty="0" err="1">
                <a:latin typeface="Arial" panose="020B0604020202020204" pitchFamily="34" charset="0"/>
              </a:rPr>
              <a:t>revízie</a:t>
            </a:r>
            <a:r>
              <a:rPr lang="cs-CZ" sz="1950" dirty="0">
                <a:latin typeface="Arial" panose="020B0604020202020204" pitchFamily="34" charset="0"/>
              </a:rPr>
              <a:t> </a:t>
            </a:r>
            <a:r>
              <a:rPr lang="cs-CZ" sz="1950" b="1" dirty="0">
                <a:latin typeface="Arial" panose="020B0604020202020204" pitchFamily="34" charset="0"/>
              </a:rPr>
              <a:t>[</a:t>
            </a:r>
            <a:r>
              <a:rPr lang="cs-CZ" sz="1950" b="1" dirty="0" err="1">
                <a:latin typeface="Arial" panose="020B0604020202020204" pitchFamily="34" charset="0"/>
              </a:rPr>
              <a:t>dátum</a:t>
            </a:r>
            <a:r>
              <a:rPr lang="cs-CZ" sz="1950" b="1" dirty="0">
                <a:latin typeface="Arial" panose="020B0604020202020204" pitchFamily="34" charset="0"/>
              </a:rPr>
              <a:t> </a:t>
            </a:r>
            <a:r>
              <a:rPr lang="cs-CZ" sz="1950" b="1" dirty="0" err="1">
                <a:latin typeface="Arial" panose="020B0604020202020204" pitchFamily="34" charset="0"/>
              </a:rPr>
              <a:t>citovania</a:t>
            </a:r>
            <a:r>
              <a:rPr lang="cs-CZ" sz="1950" b="1" dirty="0">
                <a:latin typeface="Arial" panose="020B0604020202020204" pitchFamily="34" charset="0"/>
              </a:rPr>
              <a:t>]</a:t>
            </a:r>
            <a:r>
              <a:rPr lang="cs-CZ" sz="1950" dirty="0">
                <a:latin typeface="Arial" panose="020B0604020202020204" pitchFamily="34" charset="0"/>
              </a:rPr>
              <a:t>.  </a:t>
            </a:r>
            <a:r>
              <a:rPr lang="cs-CZ" sz="1950" dirty="0" err="1">
                <a:latin typeface="Arial" panose="020B0604020202020204" pitchFamily="34" charset="0"/>
              </a:rPr>
              <a:t>Názov</a:t>
            </a:r>
            <a:r>
              <a:rPr lang="cs-CZ" sz="1950" dirty="0">
                <a:latin typeface="Arial" panose="020B0604020202020204" pitchFamily="34" charset="0"/>
              </a:rPr>
              <a:t> </a:t>
            </a:r>
            <a:r>
              <a:rPr lang="cs-CZ" sz="1950" dirty="0" err="1">
                <a:latin typeface="Arial" panose="020B0604020202020204" pitchFamily="34" charset="0"/>
              </a:rPr>
              <a:t>edície</a:t>
            </a:r>
            <a:r>
              <a:rPr lang="cs-CZ" sz="1950" dirty="0">
                <a:latin typeface="Arial" panose="020B0604020202020204" pitchFamily="34" charset="0"/>
              </a:rPr>
              <a:t>, číslo </a:t>
            </a:r>
            <a:r>
              <a:rPr lang="cs-CZ" sz="1950" dirty="0" err="1">
                <a:latin typeface="Arial" panose="020B0604020202020204" pitchFamily="34" charset="0"/>
              </a:rPr>
              <a:t>zväzku</a:t>
            </a:r>
            <a:r>
              <a:rPr lang="cs-CZ" sz="1950" dirty="0">
                <a:latin typeface="Arial" panose="020B0604020202020204" pitchFamily="34" charset="0"/>
              </a:rPr>
              <a:t>. ISBN. </a:t>
            </a:r>
            <a:r>
              <a:rPr lang="cs-CZ" sz="1950" dirty="0" err="1">
                <a:latin typeface="Arial" panose="020B0604020202020204" pitchFamily="34" charset="0"/>
              </a:rPr>
              <a:t>Dostupnosť</a:t>
            </a:r>
            <a:r>
              <a:rPr lang="cs-CZ" sz="1950" dirty="0">
                <a:latin typeface="Arial" panose="020B0604020202020204" pitchFamily="34" charset="0"/>
              </a:rPr>
              <a:t> a </a:t>
            </a:r>
            <a:r>
              <a:rPr lang="cs-CZ" sz="1950" dirty="0" err="1">
                <a:latin typeface="Arial" panose="020B0604020202020204" pitchFamily="34" charset="0"/>
              </a:rPr>
              <a:t>prístup</a:t>
            </a:r>
            <a:endParaRPr lang="cs-CZ" sz="1950" dirty="0">
              <a:latin typeface="Arial" panose="020B0604020202020204" pitchFamily="34" charset="0"/>
            </a:endParaRPr>
          </a:p>
          <a:p>
            <a:pPr marL="0" indent="-180000">
              <a:buNone/>
            </a:pPr>
            <a:r>
              <a:rPr lang="cs-CZ" sz="1950" dirty="0">
                <a:latin typeface="Arial" panose="020B0604020202020204" pitchFamily="34" charset="0"/>
              </a:rPr>
              <a:t>CHUDÝ, A., LICHNEROVÁ, L. a J. ŠUŠOL. Úvod do autorského práva [online]. Bratislava: Stimul, 2011 [cit. 2015-09-09]. Dostupné z: https://fphil.uniba.sk/fileadmin/fif/katedry_pracoviska/kkiv/Granty_a_projekty/Inwent/chudy_lichnerova_susol_-_uvod_do_autorskeho_prava.pdf</a:t>
            </a:r>
          </a:p>
          <a:p>
            <a:pPr marL="0" indent="-180000">
              <a:buNone/>
            </a:pPr>
            <a:endParaRPr lang="cs-CZ" sz="1950" dirty="0">
              <a:latin typeface="Arial" panose="020B0604020202020204" pitchFamily="34" charset="0"/>
            </a:endParaRPr>
          </a:p>
          <a:p>
            <a:pPr marL="0" indent="-180000">
              <a:buNone/>
            </a:pPr>
            <a:r>
              <a:rPr lang="cs-CZ" sz="1950" dirty="0">
                <a:latin typeface="Arial" panose="020B0604020202020204" pitchFamily="34" charset="0"/>
              </a:rPr>
              <a:t>Online potravinová </a:t>
            </a:r>
            <a:r>
              <a:rPr lang="cs-CZ" sz="1950" dirty="0" err="1">
                <a:latin typeface="Arial" panose="020B0604020202020204" pitchFamily="34" charset="0"/>
              </a:rPr>
              <a:t>databáza</a:t>
            </a:r>
            <a:r>
              <a:rPr lang="cs-CZ" sz="1950" dirty="0">
                <a:latin typeface="Arial" panose="020B0604020202020204" pitchFamily="34" charset="0"/>
              </a:rPr>
              <a:t> [online </a:t>
            </a:r>
            <a:r>
              <a:rPr lang="cs-CZ" sz="1950" dirty="0" err="1">
                <a:latin typeface="Arial" panose="020B0604020202020204" pitchFamily="34" charset="0"/>
              </a:rPr>
              <a:t>databáza</a:t>
            </a:r>
            <a:r>
              <a:rPr lang="cs-CZ" sz="1950" dirty="0">
                <a:latin typeface="Arial" panose="020B0604020202020204" pitchFamily="34" charset="0"/>
              </a:rPr>
              <a:t>]. VÚP, ©2010 [cit. 2011-08-11]. Dostupné na: http://www.pbd-online.sk/</a:t>
            </a:r>
          </a:p>
          <a:p>
            <a:pPr marL="0" indent="-180000">
              <a:buNone/>
            </a:pPr>
            <a:endParaRPr lang="cs-CZ" sz="19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18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C252F69-21D5-4976-8D27-5BCB877457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b="1" dirty="0" err="1"/>
              <a:t>Citačný</a:t>
            </a:r>
            <a:r>
              <a:rPr lang="cs-CZ" sz="6000" b="1" dirty="0"/>
              <a:t> manažer</a:t>
            </a:r>
            <a:br>
              <a:rPr lang="cs-CZ" sz="6000" b="1" dirty="0"/>
            </a:br>
            <a:r>
              <a:rPr lang="cs-CZ" sz="6000" b="1" dirty="0">
                <a:solidFill>
                  <a:srgbClr val="FFC000"/>
                </a:solidFill>
              </a:rPr>
              <a:t>Citace PRO Plus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79E798-EE4E-44EB-8509-2E0C00207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www.citacepro.com</a:t>
            </a:r>
            <a:endParaRPr lang="cs-CZ" dirty="0"/>
          </a:p>
          <a:p>
            <a:endParaRPr lang="sk-SK" dirty="0"/>
          </a:p>
          <a:p>
            <a:r>
              <a:rPr lang="sk-SK" dirty="0"/>
              <a:t>Skúšobný prístup je k dispozícii do: 31. 12. 2020</a:t>
            </a:r>
          </a:p>
          <a:p>
            <a:r>
              <a:rPr lang="sk-SK" dirty="0"/>
              <a:t>Kliknúť na logo a názov inštitúcie v časti </a:t>
            </a:r>
            <a:r>
              <a:rPr lang="sk-SK" dirty="0" err="1"/>
              <a:t>Přihlášení</a:t>
            </a:r>
            <a:r>
              <a:rPr lang="sk-SK" dirty="0"/>
              <a:t> pro </a:t>
            </a:r>
            <a:r>
              <a:rPr lang="sk-SK" dirty="0" err="1"/>
              <a:t>instituce</a:t>
            </a:r>
            <a:r>
              <a:rPr lang="sk-SK" dirty="0"/>
              <a:t> na domovskej stránke </a:t>
            </a:r>
            <a:r>
              <a:rPr lang="sk-SK" dirty="0" err="1"/>
              <a:t>Citace</a:t>
            </a:r>
            <a:r>
              <a:rPr lang="sk-SK" dirty="0"/>
              <a:t> PRO v dolnej časti</a:t>
            </a:r>
          </a:p>
          <a:p>
            <a:r>
              <a:rPr lang="sk-SK" dirty="0"/>
              <a:t>Prihlásiť sa je potrebné prostredníctvom e-mailu s doménou @aos.sk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495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139839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cs-CZ" sz="4400" b="1" dirty="0"/>
              <a:t>Na </a:t>
            </a:r>
            <a:r>
              <a:rPr lang="cs-CZ" sz="4400" b="1" dirty="0" err="1"/>
              <a:t>zahriatie</a:t>
            </a:r>
            <a:r>
              <a:rPr lang="cs-CZ" sz="4400" b="1" dirty="0"/>
              <a:t> – mini test</a:t>
            </a:r>
            <a:endParaRPr sz="4400" b="1"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40465" y="1322044"/>
            <a:ext cx="7886700" cy="422150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marL="385763" indent="-3857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/>
              <a:t>Autorský zákon platí len </a:t>
            </a:r>
            <a:r>
              <a:rPr lang="cs-CZ" sz="2400" dirty="0" err="1"/>
              <a:t>pre</a:t>
            </a:r>
            <a:r>
              <a:rPr lang="cs-CZ" sz="2400" dirty="0"/>
              <a:t> </a:t>
            </a:r>
            <a:r>
              <a:rPr lang="cs-CZ" sz="2400" dirty="0" err="1"/>
              <a:t>autorov</a:t>
            </a:r>
            <a:r>
              <a:rPr lang="cs-CZ" sz="2400" dirty="0"/>
              <a:t>, </a:t>
            </a:r>
            <a:r>
              <a:rPr lang="cs-CZ" sz="2400" dirty="0" err="1"/>
              <a:t>ktorí</a:t>
            </a:r>
            <a:r>
              <a:rPr lang="cs-CZ" sz="2400" dirty="0"/>
              <a:t> za svoje </a:t>
            </a:r>
            <a:r>
              <a:rPr lang="cs-CZ" sz="2400" dirty="0" err="1"/>
              <a:t>diela</a:t>
            </a:r>
            <a:r>
              <a:rPr lang="cs-CZ" sz="2400" dirty="0"/>
              <a:t> </a:t>
            </a:r>
            <a:r>
              <a:rPr lang="cs-CZ" sz="2400" dirty="0" err="1"/>
              <a:t>získavajú</a:t>
            </a:r>
            <a:r>
              <a:rPr lang="cs-CZ" sz="2400" dirty="0"/>
              <a:t> </a:t>
            </a:r>
            <a:r>
              <a:rPr lang="cs-CZ" sz="2400" dirty="0" err="1"/>
              <a:t>finančnú</a:t>
            </a:r>
            <a:r>
              <a:rPr lang="cs-CZ" sz="2400" dirty="0"/>
              <a:t> </a:t>
            </a:r>
            <a:r>
              <a:rPr lang="cs-CZ" sz="2400" dirty="0" err="1"/>
              <a:t>odmenu</a:t>
            </a:r>
            <a:r>
              <a:rPr lang="cs-CZ" sz="2400" dirty="0"/>
              <a:t>.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err="1"/>
              <a:t>Neuvedenie</a:t>
            </a:r>
            <a:r>
              <a:rPr lang="cs-CZ" sz="2400" b="1" dirty="0"/>
              <a:t> </a:t>
            </a:r>
            <a:r>
              <a:rPr lang="cs-CZ" sz="2400" b="1" dirty="0" err="1"/>
              <a:t>úvodzoviek</a:t>
            </a:r>
            <a:r>
              <a:rPr lang="cs-CZ" sz="2400" b="1" dirty="0"/>
              <a:t> v </a:t>
            </a:r>
            <a:r>
              <a:rPr lang="cs-CZ" sz="2400" b="1" dirty="0" err="1"/>
              <a:t>priamom</a:t>
            </a:r>
            <a:r>
              <a:rPr lang="cs-CZ" sz="2400" b="1" dirty="0"/>
              <a:t> citáte je považované za </a:t>
            </a:r>
            <a:r>
              <a:rPr lang="cs-CZ" sz="2400" b="1" dirty="0" err="1"/>
              <a:t>plagiátorstvo</a:t>
            </a:r>
            <a:r>
              <a:rPr lang="cs-CZ" sz="2400" b="1" dirty="0"/>
              <a:t>.</a:t>
            </a:r>
          </a:p>
          <a:p>
            <a:pPr marL="385763" indent="-385763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 err="1"/>
              <a:t>Pri</a:t>
            </a:r>
            <a:r>
              <a:rPr lang="cs-CZ" sz="2400" dirty="0"/>
              <a:t> parafrázovaní nemusím </a:t>
            </a:r>
            <a:r>
              <a:rPr lang="cs-CZ" sz="2400" dirty="0" err="1"/>
              <a:t>citovať</a:t>
            </a:r>
            <a:r>
              <a:rPr lang="cs-CZ" sz="2400" dirty="0"/>
              <a:t> zdroj.</a:t>
            </a:r>
          </a:p>
          <a:p>
            <a:pPr marL="385763" indent="-38576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cs-CZ" sz="2400" dirty="0" err="1">
                <a:solidFill>
                  <a:schemeClr val="tx1"/>
                </a:solidFill>
              </a:rPr>
              <a:t>Pokiaľ</a:t>
            </a:r>
            <a:r>
              <a:rPr lang="cs-CZ" sz="2400" dirty="0">
                <a:solidFill>
                  <a:schemeClr val="tx1"/>
                </a:solidFill>
              </a:rPr>
              <a:t> dokument v texte práce len </a:t>
            </a:r>
            <a:r>
              <a:rPr lang="cs-CZ" sz="2400" dirty="0" err="1">
                <a:solidFill>
                  <a:schemeClr val="tx1"/>
                </a:solidFill>
              </a:rPr>
              <a:t>spomínam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čiže</a:t>
            </a:r>
            <a:r>
              <a:rPr lang="cs-CZ" sz="2400" dirty="0">
                <a:solidFill>
                  <a:schemeClr val="tx1"/>
                </a:solidFill>
              </a:rPr>
              <a:t> naň </a:t>
            </a:r>
            <a:r>
              <a:rPr lang="cs-CZ" sz="2400" dirty="0" err="1">
                <a:solidFill>
                  <a:schemeClr val="tx1"/>
                </a:solidFill>
              </a:rPr>
              <a:t>odkazujem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najčastejšie</a:t>
            </a:r>
            <a:r>
              <a:rPr lang="cs-CZ" sz="2400" dirty="0">
                <a:solidFill>
                  <a:schemeClr val="tx1"/>
                </a:solidFill>
              </a:rPr>
              <a:t> v úvode </a:t>
            </a:r>
            <a:r>
              <a:rPr lang="cs-CZ" sz="2400" dirty="0" err="1">
                <a:solidFill>
                  <a:schemeClr val="tx1"/>
                </a:solidFill>
              </a:rPr>
              <a:t>záverečnej</a:t>
            </a:r>
            <a:r>
              <a:rPr lang="cs-CZ" sz="2400" dirty="0">
                <a:solidFill>
                  <a:schemeClr val="tx1"/>
                </a:solidFill>
              </a:rPr>
              <a:t> práce, kde </a:t>
            </a:r>
            <a:r>
              <a:rPr lang="cs-CZ" sz="2400" dirty="0" err="1">
                <a:solidFill>
                  <a:schemeClr val="tx1"/>
                </a:solidFill>
              </a:rPr>
              <a:t>sa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venujeme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problematike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súčasného</a:t>
            </a:r>
            <a:r>
              <a:rPr lang="cs-CZ" sz="2400" dirty="0">
                <a:solidFill>
                  <a:schemeClr val="tx1"/>
                </a:solidFill>
              </a:rPr>
              <a:t> stavu </a:t>
            </a:r>
            <a:r>
              <a:rPr lang="cs-CZ" sz="2400" dirty="0" err="1">
                <a:solidFill>
                  <a:schemeClr val="tx1"/>
                </a:solidFill>
              </a:rPr>
              <a:t>spracovania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témy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vtedy</a:t>
            </a:r>
            <a:r>
              <a:rPr lang="cs-CZ" sz="2400" dirty="0">
                <a:solidFill>
                  <a:schemeClr val="tx1"/>
                </a:solidFill>
              </a:rPr>
              <a:t> nemusím </a:t>
            </a:r>
            <a:r>
              <a:rPr lang="cs-CZ" sz="2400" dirty="0" err="1">
                <a:solidFill>
                  <a:schemeClr val="tx1"/>
                </a:solidFill>
              </a:rPr>
              <a:t>citovať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514734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24" y="1778788"/>
            <a:ext cx="8666352" cy="294561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/>
              <a:t>Citácie</a:t>
            </a:r>
            <a:r>
              <a:rPr lang="cs-CZ" sz="4000" b="1" dirty="0"/>
              <a:t> a Citace PRO v </a:t>
            </a:r>
            <a:r>
              <a:rPr lang="cs-CZ" sz="4000" b="1" dirty="0" err="1"/>
              <a:t>katalógu</a:t>
            </a:r>
            <a:r>
              <a:rPr lang="cs-CZ" sz="4000" b="1" dirty="0"/>
              <a:t> knižnice (</a:t>
            </a:r>
            <a:r>
              <a:rPr lang="cs-CZ" sz="4000" b="1" dirty="0" err="1"/>
              <a:t>ukážka</a:t>
            </a:r>
            <a:r>
              <a:rPr lang="cs-CZ" sz="4000" b="1" dirty="0"/>
              <a:t> z </a:t>
            </a:r>
            <a:r>
              <a:rPr lang="cs-CZ" sz="4000" b="1" dirty="0" err="1"/>
              <a:t>inej</a:t>
            </a:r>
            <a:r>
              <a:rPr lang="cs-CZ" sz="4000" b="1" dirty="0"/>
              <a:t> knižnice)</a:t>
            </a:r>
          </a:p>
        </p:txBody>
      </p:sp>
    </p:spTree>
    <p:extLst>
      <p:ext uri="{BB962C8B-B14F-4D97-AF65-F5344CB8AC3E}">
        <p14:creationId xmlns:p14="http://schemas.microsoft.com/office/powerpoint/2010/main" val="3423763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38820CD-7A21-4498-9B40-4B5FCA5C9FB5}"/>
              </a:ext>
            </a:extLst>
          </p:cNvPr>
          <p:cNvSpPr txBox="1"/>
          <p:nvPr/>
        </p:nvSpPr>
        <p:spPr>
          <a:xfrm>
            <a:off x="1552575" y="2838450"/>
            <a:ext cx="7000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rgbClr val="833C0B"/>
                </a:solidFill>
                <a:latin typeface="Arial Black" panose="020B0A04020102020204" pitchFamily="34" charset="0"/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1580004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53FD1-586E-45AA-B78C-0D796D3A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54049"/>
          </a:xfrm>
        </p:spPr>
        <p:txBody>
          <a:bodyPr/>
          <a:lstStyle/>
          <a:p>
            <a:r>
              <a:rPr lang="sk-SK" dirty="0"/>
              <a:t>Použité zdroje: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22BE81-A83E-49FB-B27B-EFACDE834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104901"/>
            <a:ext cx="7886700" cy="4110406"/>
          </a:xfrm>
        </p:spPr>
        <p:txBody>
          <a:bodyPr/>
          <a:lstStyle/>
          <a:p>
            <a:r>
              <a:rPr lang="sk-SK" sz="1800" dirty="0"/>
              <a:t>LICHNEROVÁ, Lucia. 2013. Citovanie a odkazovanie na použité zdroje podľa nového štandardu ISO 690 (2010): Časť 1: Tvorba bibliografických odkazov. </a:t>
            </a:r>
            <a:r>
              <a:rPr lang="sk-SK" sz="1800" i="1" dirty="0" err="1"/>
              <a:t>ITLib</a:t>
            </a:r>
            <a:r>
              <a:rPr lang="sk-SK" sz="1800" i="1" dirty="0"/>
              <a:t>: Informačné technológie a knižnice</a:t>
            </a:r>
            <a:r>
              <a:rPr lang="sk-SK" sz="1800" dirty="0"/>
              <a:t> [online]. Bratislava: Centrum vedecko - technických informácií SR, (2): 43-50 [cit. 2020-11-30]. ISSN 1336-0779. Dostupné na internete: </a:t>
            </a:r>
            <a:r>
              <a:rPr lang="sk-SK" sz="1800" dirty="0">
                <a:hlinkClick r:id="rId2"/>
              </a:rPr>
              <a:t>https://itlib.cvtisr.sk/archiv/2013/2/citovanie-a-odkazovanie-na-pouzite-zdroje-podla-noveho-standardu-iso-690-2010-cast-1-tvorba-bibliografickych-odkazov.html?page_id=2457</a:t>
            </a:r>
            <a:endParaRPr lang="sk-SK" sz="1800" dirty="0"/>
          </a:p>
          <a:p>
            <a:r>
              <a:rPr lang="sk-SK" sz="1800" dirty="0"/>
              <a:t>LICHNEROVÁ, Lucia. 2013. Citovanie a odkazovanie na použité zdroje podľa nového štandardu ISO 690 (2010): Časť 2: Prvky a techniky citovania. </a:t>
            </a:r>
            <a:r>
              <a:rPr lang="sk-SK" sz="1800" i="1" dirty="0" err="1"/>
              <a:t>ITLib</a:t>
            </a:r>
            <a:r>
              <a:rPr lang="sk-SK" sz="1800" i="1" dirty="0"/>
              <a:t>: Informačné technológie a knižnice</a:t>
            </a:r>
            <a:r>
              <a:rPr lang="sk-SK" sz="1800" dirty="0"/>
              <a:t> [online]. Bratislava: Centrum vedecko - technických informácií SR, (3): 48-55 [cit. 2020-11-30]. ISSN 1336-0779. Dostupné na internete: </a:t>
            </a:r>
            <a:r>
              <a:rPr lang="sk-SK" sz="1800" dirty="0">
                <a:hlinkClick r:id="rId3"/>
              </a:rPr>
              <a:t>https://itlib.cvtisr.sk/archiv/2013/3/citovanie-a-odkazovanie-na-pouzite-zdroje-podla-noveho-standardu-iso-690-2010-cast-2-prvky-a-techniky-citovania.html?page_id=2516</a:t>
            </a:r>
            <a:endParaRPr lang="sk-SK" sz="1800" dirty="0"/>
          </a:p>
          <a:p>
            <a:endParaRPr lang="sk-SK" sz="1800" dirty="0"/>
          </a:p>
          <a:p>
            <a:r>
              <a:rPr lang="sk-SK" dirty="0">
                <a:hlinkClick r:id="rId4"/>
              </a:rPr>
              <a:t>https://midas.uniba.sk/?page_id=752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5108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B309F-1B02-41B9-84A2-AE3CBEDF1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608" y="2647950"/>
            <a:ext cx="7772400" cy="2782462"/>
          </a:xfrm>
        </p:spPr>
        <p:txBody>
          <a:bodyPr/>
          <a:lstStyle/>
          <a:p>
            <a:pPr marL="177800" indent="0"/>
            <a:br>
              <a:rPr lang="cs-CZ" sz="3200" b="1" dirty="0"/>
            </a:br>
            <a:r>
              <a:rPr lang="cs-CZ" sz="3200" b="1" dirty="0"/>
              <a:t>Henrieta </a:t>
            </a:r>
            <a:r>
              <a:rPr lang="cs-CZ" sz="3200" b="1" dirty="0" err="1"/>
              <a:t>Gábrišová</a:t>
            </a:r>
            <a:br>
              <a:rPr lang="cs-CZ" sz="3200" b="1" dirty="0"/>
            </a:br>
            <a:r>
              <a:rPr lang="cs-CZ" sz="3200" b="1" dirty="0" err="1"/>
              <a:t>z</a:t>
            </a:r>
            <a:r>
              <a:rPr lang="cs-CZ" sz="3200" dirty="0" err="1"/>
              <a:t>ástupca</a:t>
            </a:r>
            <a:r>
              <a:rPr lang="cs-CZ" sz="3200" dirty="0"/>
              <a:t> </a:t>
            </a:r>
            <a:r>
              <a:rPr lang="cs-CZ" sz="3200" dirty="0" err="1"/>
              <a:t>pre</a:t>
            </a:r>
            <a:r>
              <a:rPr lang="cs-CZ" sz="3200" dirty="0"/>
              <a:t> SR</a:t>
            </a:r>
            <a:br>
              <a:rPr lang="cs-CZ" sz="3200" dirty="0"/>
            </a:br>
            <a:r>
              <a:rPr lang="cs-CZ" sz="3200" dirty="0"/>
              <a:t>Citace.com, </a:t>
            </a:r>
            <a:r>
              <a:rPr lang="cs-CZ" sz="3200" dirty="0" err="1"/>
              <a:t>s.r.o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Citace PRO, </a:t>
            </a:r>
            <a:r>
              <a:rPr lang="cs-CZ" sz="3200" dirty="0" err="1"/>
              <a:t>Pablikado</a:t>
            </a:r>
            <a:r>
              <a:rPr lang="cs-CZ" sz="3200" dirty="0"/>
              <a:t>, </a:t>
            </a:r>
            <a:r>
              <a:rPr lang="cs-CZ" sz="3200" dirty="0" err="1"/>
              <a:t>Digitalo</a:t>
            </a:r>
            <a:br>
              <a:rPr lang="cs-CZ" sz="3200" dirty="0"/>
            </a:br>
            <a:r>
              <a:rPr lang="cs-CZ" sz="3200" dirty="0"/>
              <a:t>e-mail: </a:t>
            </a:r>
            <a:r>
              <a:rPr lang="cs-CZ" sz="3200" dirty="0">
                <a:hlinkClick r:id="rId2"/>
              </a:rPr>
              <a:t>henrieta.gabrisova@citace.com</a:t>
            </a:r>
            <a:br>
              <a:rPr lang="cs-CZ" sz="4400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072A9F-0952-473D-80A9-DC4B103C5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650" y="850044"/>
            <a:ext cx="3295650" cy="451216"/>
          </a:xfrm>
        </p:spPr>
        <p:txBody>
          <a:bodyPr/>
          <a:lstStyle/>
          <a:p>
            <a:r>
              <a:rPr lang="sk-SK" sz="4400" b="1" dirty="0"/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42048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cs-CZ" sz="6000" b="1" dirty="0" err="1"/>
              <a:t>Prečo</a:t>
            </a:r>
            <a:r>
              <a:rPr lang="cs-CZ" sz="6000" b="1" dirty="0"/>
              <a:t> </a:t>
            </a:r>
            <a:r>
              <a:rPr lang="cs-CZ" sz="6000" b="1" dirty="0" err="1"/>
              <a:t>vlastne</a:t>
            </a:r>
            <a:r>
              <a:rPr lang="cs-CZ" sz="6000" b="1" dirty="0"/>
              <a:t> citujeme?</a:t>
            </a:r>
            <a:endParaRPr sz="6000" b="1" dirty="0"/>
          </a:p>
        </p:txBody>
      </p:sp>
      <p:pic>
        <p:nvPicPr>
          <p:cNvPr id="4" name="Obrázek 3" descr="Obsah obrázku osoba, muž, interiér, oblečení&#10;&#10;Popis byl vytvořen automaticky">
            <a:extLst>
              <a:ext uri="{FF2B5EF4-FFF2-40B4-BE49-F238E27FC236}">
                <a16:creationId xmlns:a16="http://schemas.microsoft.com/office/drawing/2014/main" id="{02003B1C-CDDF-416B-8F17-0C4141A6E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74" y="2366891"/>
            <a:ext cx="5845451" cy="29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E21F163-392A-41E3-A880-A8FF7F52997D}"/>
              </a:ext>
            </a:extLst>
          </p:cNvPr>
          <p:cNvSpPr txBox="1"/>
          <p:nvPr/>
        </p:nvSpPr>
        <p:spPr>
          <a:xfrm>
            <a:off x="1666875" y="503337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dirty="0" err="1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Prečo</a:t>
            </a:r>
            <a:r>
              <a:rPr lang="cs-CZ" sz="4000" b="1" dirty="0">
                <a:solidFill>
                  <a:srgbClr val="833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citujeme</a:t>
            </a:r>
            <a:endParaRPr lang="sk-SK" sz="4000" b="1" dirty="0">
              <a:solidFill>
                <a:srgbClr val="833C0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7992B36-1607-40C7-8917-2C03D089D5C7}"/>
              </a:ext>
            </a:extLst>
          </p:cNvPr>
          <p:cNvSpPr txBox="1">
            <a:spLocks/>
          </p:cNvSpPr>
          <p:nvPr/>
        </p:nvSpPr>
        <p:spPr>
          <a:xfrm>
            <a:off x="276225" y="1314450"/>
            <a:ext cx="8077200" cy="3757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DaxlinePro-Regular" panose="02000503060000020004" pitchFamily="50" charset="0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41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Autorský zákon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jednoznačná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identifikácia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zdroja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spätné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overenie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uvedených hypotéz</a:t>
            </a: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podpora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argumentácie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dôkaz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obsiahnutia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témy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28600" marR="0" lvl="0" indent="-50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získanie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širšieho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kontextu k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popisovanej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problematike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685800" marR="0" lvl="1" indent="-76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cs-CZ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možnosť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kumimoji="0" lang="cs-CZ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uvedenia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kumimoji="0" lang="cs-CZ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čitateľa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do </a:t>
            </a:r>
            <a:r>
              <a:rPr kumimoji="0" lang="cs-CZ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súvislostí</a:t>
            </a:r>
            <a:endParaRPr kumimoji="0" lang="cs-CZ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3864A28-B78E-4FE1-A782-F18F5774DD42}"/>
              </a:ext>
            </a:extLst>
          </p:cNvPr>
          <p:cNvSpPr txBox="1"/>
          <p:nvPr/>
        </p:nvSpPr>
        <p:spPr>
          <a:xfrm>
            <a:off x="7881937" y="2731408"/>
            <a:ext cx="119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Calibri" panose="020F0502020204030204" pitchFamily="34" charset="0"/>
                <a:cs typeface="Calibri" panose="020F0502020204030204" pitchFamily="34" charset="0"/>
              </a:rPr>
              <a:t>citačná etika</a:t>
            </a:r>
          </a:p>
          <a:p>
            <a:endParaRPr lang="sk-SK" dirty="0"/>
          </a:p>
        </p:txBody>
      </p:sp>
      <p:sp>
        <p:nvSpPr>
          <p:cNvPr id="11" name="Pravá složená závorka 10">
            <a:extLst>
              <a:ext uri="{FF2B5EF4-FFF2-40B4-BE49-F238E27FC236}">
                <a16:creationId xmlns:a16="http://schemas.microsoft.com/office/drawing/2014/main" id="{207C35B0-01D0-4387-9C1D-D9E3C7BF7BAC}"/>
              </a:ext>
            </a:extLst>
          </p:cNvPr>
          <p:cNvSpPr/>
          <p:nvPr/>
        </p:nvSpPr>
        <p:spPr>
          <a:xfrm>
            <a:off x="7288339" y="1703347"/>
            <a:ext cx="469773" cy="276337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127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 descr="Pouta">
            <a:extLst>
              <a:ext uri="{FF2B5EF4-FFF2-40B4-BE49-F238E27FC236}">
                <a16:creationId xmlns:a16="http://schemas.microsoft.com/office/drawing/2014/main" id="{81516F93-D577-4E7F-9B6A-2DF2BB81C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103298">
            <a:off x="5572537" y="2063528"/>
            <a:ext cx="2664633" cy="2664633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b="1" dirty="0" err="1"/>
              <a:t>Plagiátorstvo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243115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198439"/>
            <a:ext cx="7886700" cy="1011236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cs-CZ" sz="4400" b="1" dirty="0" err="1"/>
              <a:t>Plagiátorstvo</a:t>
            </a:r>
            <a:endParaRPr sz="4400" b="1"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546652" y="1295401"/>
            <a:ext cx="8197298" cy="47434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rmAutofit fontScale="92500" lnSpcReduction="10000"/>
          </a:bodyPr>
          <a:lstStyle/>
          <a:p>
            <a:pPr marL="17780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„</a:t>
            </a:r>
            <a:r>
              <a:rPr lang="cs-CZ" sz="2400" b="1" i="1" dirty="0" err="1">
                <a:solidFill>
                  <a:schemeClr val="tx1"/>
                </a:solidFill>
              </a:rPr>
              <a:t>Plagiátorstvo</a:t>
            </a:r>
            <a:r>
              <a:rPr lang="cs-CZ" sz="2400" b="1" i="1" dirty="0">
                <a:solidFill>
                  <a:schemeClr val="tx1"/>
                </a:solidFill>
              </a:rPr>
              <a:t> je </a:t>
            </a:r>
            <a:r>
              <a:rPr lang="cs-CZ" sz="2400" b="1" i="1" dirty="0" err="1">
                <a:solidFill>
                  <a:schemeClr val="tx1"/>
                </a:solidFill>
              </a:rPr>
              <a:t>neoprávnené</a:t>
            </a:r>
            <a:r>
              <a:rPr lang="cs-CZ" sz="2400" b="1" i="1" dirty="0">
                <a:solidFill>
                  <a:schemeClr val="tx1"/>
                </a:solidFill>
              </a:rPr>
              <a:t> </a:t>
            </a:r>
            <a:r>
              <a:rPr lang="cs-CZ" sz="2400" b="1" i="1" dirty="0" err="1">
                <a:solidFill>
                  <a:schemeClr val="tx1"/>
                </a:solidFill>
              </a:rPr>
              <a:t>prebratie</a:t>
            </a:r>
            <a:r>
              <a:rPr lang="cs-CZ" sz="2400" b="1" i="1" dirty="0">
                <a:solidFill>
                  <a:schemeClr val="tx1"/>
                </a:solidFill>
              </a:rPr>
              <a:t> </a:t>
            </a:r>
            <a:r>
              <a:rPr lang="cs-CZ" sz="2400" b="1" i="1" dirty="0" err="1">
                <a:solidFill>
                  <a:schemeClr val="tx1"/>
                </a:solidFill>
              </a:rPr>
              <a:t>myšlienky</a:t>
            </a:r>
            <a:r>
              <a:rPr lang="cs-CZ" sz="2400" b="1" i="1" dirty="0">
                <a:solidFill>
                  <a:schemeClr val="tx1"/>
                </a:solidFill>
              </a:rPr>
              <a:t> (</a:t>
            </a:r>
            <a:r>
              <a:rPr lang="cs-CZ" sz="2400" b="1" i="1" dirty="0" err="1">
                <a:solidFill>
                  <a:schemeClr val="tx1"/>
                </a:solidFill>
              </a:rPr>
              <a:t>teórie</a:t>
            </a:r>
            <a:r>
              <a:rPr lang="cs-CZ" sz="2400" b="1" i="1" dirty="0">
                <a:solidFill>
                  <a:schemeClr val="tx1"/>
                </a:solidFill>
              </a:rPr>
              <a:t>, </a:t>
            </a:r>
            <a:r>
              <a:rPr lang="cs-CZ" sz="2400" b="1" i="1" dirty="0" err="1">
                <a:solidFill>
                  <a:schemeClr val="tx1"/>
                </a:solidFill>
              </a:rPr>
              <a:t>záverov</a:t>
            </a:r>
            <a:r>
              <a:rPr lang="cs-CZ" sz="2400" b="1" i="1" dirty="0">
                <a:solidFill>
                  <a:schemeClr val="tx1"/>
                </a:solidFill>
              </a:rPr>
              <a:t>, hypotéz, metafor), a to </a:t>
            </a:r>
            <a:r>
              <a:rPr lang="cs-CZ" sz="2400" b="1" i="1" dirty="0" err="1">
                <a:solidFill>
                  <a:schemeClr val="tx1"/>
                </a:solidFill>
              </a:rPr>
              <a:t>nielen</a:t>
            </a:r>
            <a:r>
              <a:rPr lang="cs-CZ" sz="2400" b="1" i="1" dirty="0">
                <a:solidFill>
                  <a:schemeClr val="tx1"/>
                </a:solidFill>
              </a:rPr>
              <a:t> </a:t>
            </a:r>
            <a:r>
              <a:rPr lang="cs-CZ" sz="2400" b="1" i="1" dirty="0" err="1">
                <a:solidFill>
                  <a:schemeClr val="tx1"/>
                </a:solidFill>
              </a:rPr>
              <a:t>úplné,ale</a:t>
            </a:r>
            <a:r>
              <a:rPr lang="cs-CZ" sz="2400" b="1" i="1" dirty="0">
                <a:solidFill>
                  <a:schemeClr val="tx1"/>
                </a:solidFill>
              </a:rPr>
              <a:t> i </a:t>
            </a:r>
            <a:r>
              <a:rPr lang="cs-CZ" sz="2400" b="1" i="1" dirty="0" err="1">
                <a:solidFill>
                  <a:schemeClr val="tx1"/>
                </a:solidFill>
              </a:rPr>
              <a:t>čiastočné</a:t>
            </a:r>
            <a:r>
              <a:rPr lang="cs-CZ" sz="2400" b="1" i="1" dirty="0">
                <a:solidFill>
                  <a:schemeClr val="tx1"/>
                </a:solidFill>
              </a:rPr>
              <a:t> (teda len s malými či povrchnými úpravami) bez odkazu na </a:t>
            </a:r>
            <a:r>
              <a:rPr lang="cs-CZ" sz="2400" b="1" i="1" dirty="0" err="1">
                <a:solidFill>
                  <a:schemeClr val="tx1"/>
                </a:solidFill>
              </a:rPr>
              <a:t>ich</a:t>
            </a:r>
            <a:r>
              <a:rPr lang="cs-CZ" sz="2400" b="1" i="1" dirty="0">
                <a:solidFill>
                  <a:schemeClr val="tx1"/>
                </a:solidFill>
              </a:rPr>
              <a:t> </a:t>
            </a:r>
            <a:r>
              <a:rPr lang="cs-CZ" sz="2400" b="1" i="1" dirty="0" err="1">
                <a:solidFill>
                  <a:schemeClr val="tx1"/>
                </a:solidFill>
              </a:rPr>
              <a:t>pôvodcu</a:t>
            </a:r>
            <a:r>
              <a:rPr lang="cs-CZ" sz="2400" b="1" i="1" dirty="0">
                <a:solidFill>
                  <a:schemeClr val="tx1"/>
                </a:solidFill>
              </a:rPr>
              <a:t> (</a:t>
            </a:r>
            <a:r>
              <a:rPr lang="cs-CZ" sz="2400" b="1" i="1" dirty="0" err="1">
                <a:solidFill>
                  <a:schemeClr val="tx1"/>
                </a:solidFill>
              </a:rPr>
              <a:t>Roig</a:t>
            </a:r>
            <a:r>
              <a:rPr lang="cs-CZ" sz="2400" b="1" i="1" dirty="0">
                <a:solidFill>
                  <a:schemeClr val="tx1"/>
                </a:solidFill>
              </a:rPr>
              <a:t> 2015).</a:t>
            </a:r>
            <a:r>
              <a:rPr lang="cs-CZ" sz="2400" b="1" dirty="0">
                <a:solidFill>
                  <a:schemeClr val="tx1"/>
                </a:solidFill>
              </a:rPr>
              <a:t>“(1)</a:t>
            </a:r>
          </a:p>
          <a:p>
            <a:pPr marL="177800" indent="0">
              <a:buNone/>
            </a:pPr>
            <a:r>
              <a:rPr lang="cs-CZ" sz="2400" b="1" dirty="0">
                <a:solidFill>
                  <a:schemeClr val="tx1"/>
                </a:solidFill>
              </a:rPr>
              <a:t>Plagiát je </a:t>
            </a:r>
            <a:r>
              <a:rPr lang="cs-CZ" sz="2400" b="1" dirty="0" err="1">
                <a:solidFill>
                  <a:schemeClr val="tx1"/>
                </a:solidFill>
              </a:rPr>
              <a:t>cudzie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err="1">
                <a:solidFill>
                  <a:schemeClr val="tx1"/>
                </a:solidFill>
              </a:rPr>
              <a:t>dielo</a:t>
            </a:r>
            <a:r>
              <a:rPr lang="cs-CZ" sz="2400" b="1" dirty="0">
                <a:solidFill>
                  <a:schemeClr val="tx1"/>
                </a:solidFill>
              </a:rPr>
              <a:t> (</a:t>
            </a:r>
            <a:r>
              <a:rPr lang="cs-CZ" sz="2400" b="1" dirty="0" err="1">
                <a:solidFill>
                  <a:schemeClr val="tx1"/>
                </a:solidFill>
              </a:rPr>
              <a:t>alebo</a:t>
            </a:r>
            <a:r>
              <a:rPr lang="cs-CZ" sz="2400" b="1" dirty="0">
                <a:solidFill>
                  <a:schemeClr val="tx1"/>
                </a:solidFill>
              </a:rPr>
              <a:t> jeho </a:t>
            </a:r>
            <a:r>
              <a:rPr lang="cs-CZ" sz="2400" b="1" dirty="0" err="1">
                <a:solidFill>
                  <a:schemeClr val="tx1"/>
                </a:solidFill>
              </a:rPr>
              <a:t>časť</a:t>
            </a:r>
            <a:r>
              <a:rPr lang="cs-CZ" sz="2400" b="1" dirty="0">
                <a:solidFill>
                  <a:schemeClr val="tx1"/>
                </a:solidFill>
              </a:rPr>
              <a:t>), </a:t>
            </a:r>
            <a:r>
              <a:rPr lang="cs-CZ" sz="2400" b="1" dirty="0" err="1">
                <a:solidFill>
                  <a:schemeClr val="tx1"/>
                </a:solidFill>
              </a:rPr>
              <a:t>ktoré</a:t>
            </a:r>
            <a:r>
              <a:rPr lang="cs-CZ" sz="2400" b="1" dirty="0">
                <a:solidFill>
                  <a:schemeClr val="tx1"/>
                </a:solidFill>
              </a:rPr>
              <a:t> autor </a:t>
            </a:r>
            <a:r>
              <a:rPr lang="cs-CZ" sz="2400" b="1" dirty="0" err="1">
                <a:solidFill>
                  <a:schemeClr val="tx1"/>
                </a:solidFill>
              </a:rPr>
              <a:t>vysokoškolskej</a:t>
            </a:r>
            <a:r>
              <a:rPr lang="cs-CZ" sz="2400" b="1" dirty="0">
                <a:solidFill>
                  <a:schemeClr val="tx1"/>
                </a:solidFill>
              </a:rPr>
              <a:t> práce </a:t>
            </a:r>
            <a:r>
              <a:rPr lang="cs-CZ" sz="2400" b="1" dirty="0" err="1">
                <a:solidFill>
                  <a:schemeClr val="tx1"/>
                </a:solidFill>
              </a:rPr>
              <a:t>prehlasuje</a:t>
            </a:r>
            <a:r>
              <a:rPr lang="cs-CZ" sz="2400" b="1" dirty="0">
                <a:solidFill>
                  <a:schemeClr val="tx1"/>
                </a:solidFill>
              </a:rPr>
              <a:t> za </a:t>
            </a:r>
            <a:r>
              <a:rPr lang="cs-CZ" sz="2400" b="1" dirty="0" err="1">
                <a:solidFill>
                  <a:schemeClr val="tx1"/>
                </a:solidFill>
              </a:rPr>
              <a:t>vlastné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dirty="0">
                <a:solidFill>
                  <a:schemeClr val="tx1"/>
                </a:solidFill>
              </a:rPr>
              <a:t>(2).</a:t>
            </a:r>
            <a:endParaRPr lang="cs-CZ" sz="2400" b="1" dirty="0"/>
          </a:p>
          <a:p>
            <a:pPr marL="177800" indent="0">
              <a:buNone/>
            </a:pPr>
            <a:endParaRPr lang="cs-CZ" sz="2000" dirty="0"/>
          </a:p>
          <a:p>
            <a:pPr marL="177800" indent="0">
              <a:buNone/>
            </a:pPr>
            <a:r>
              <a:rPr lang="cs-CZ" sz="1700" dirty="0"/>
              <a:t>1. ROIG, Miguel. 2015. </a:t>
            </a:r>
            <a:r>
              <a:rPr lang="cs-CZ" sz="1700" dirty="0" err="1"/>
              <a:t>Avoiding</a:t>
            </a:r>
            <a:r>
              <a:rPr lang="cs-CZ" sz="1700" dirty="0"/>
              <a:t> </a:t>
            </a:r>
            <a:r>
              <a:rPr lang="cs-CZ" sz="1700" dirty="0" err="1"/>
              <a:t>plagiarism</a:t>
            </a:r>
            <a:r>
              <a:rPr lang="cs-CZ" sz="1700" dirty="0"/>
              <a:t>, </a:t>
            </a:r>
            <a:r>
              <a:rPr lang="cs-CZ" sz="1700" dirty="0" err="1"/>
              <a:t>self-plagiarism</a:t>
            </a:r>
            <a:r>
              <a:rPr lang="cs-CZ" sz="1700" dirty="0"/>
              <a:t>, and </a:t>
            </a:r>
            <a:r>
              <a:rPr lang="cs-CZ" sz="1700" dirty="0" err="1"/>
              <a:t>other</a:t>
            </a:r>
            <a:r>
              <a:rPr lang="cs-CZ" sz="1700" dirty="0"/>
              <a:t> </a:t>
            </a:r>
            <a:r>
              <a:rPr lang="cs-CZ" sz="1700" dirty="0" err="1"/>
              <a:t>questionable</a:t>
            </a:r>
            <a:r>
              <a:rPr lang="cs-CZ" sz="1700" dirty="0"/>
              <a:t> </a:t>
            </a:r>
            <a:r>
              <a:rPr lang="cs-CZ" sz="1700" dirty="0" err="1"/>
              <a:t>writing</a:t>
            </a:r>
            <a:r>
              <a:rPr lang="cs-CZ" sz="1700" dirty="0"/>
              <a:t> </a:t>
            </a:r>
            <a:r>
              <a:rPr lang="cs-CZ" sz="1700" dirty="0" err="1"/>
              <a:t>practices</a:t>
            </a:r>
            <a:r>
              <a:rPr lang="cs-CZ" sz="1700" dirty="0"/>
              <a:t>: A </a:t>
            </a:r>
            <a:r>
              <a:rPr lang="cs-CZ" sz="1700" dirty="0" err="1"/>
              <a:t>guide</a:t>
            </a:r>
            <a:r>
              <a:rPr lang="cs-CZ" sz="1700" dirty="0"/>
              <a:t> to </a:t>
            </a:r>
            <a:r>
              <a:rPr lang="cs-CZ" sz="1700" dirty="0" err="1"/>
              <a:t>ethical</a:t>
            </a:r>
            <a:r>
              <a:rPr lang="cs-CZ" sz="1700" dirty="0"/>
              <a:t> </a:t>
            </a:r>
            <a:r>
              <a:rPr lang="cs-CZ" sz="1700" dirty="0" err="1"/>
              <a:t>writing</a:t>
            </a:r>
            <a:r>
              <a:rPr lang="cs-CZ" sz="1700" dirty="0"/>
              <a:t> [online]. [cit. 2020-10-20]. Dostupné na internete: </a:t>
            </a:r>
            <a:r>
              <a:rPr lang="cs-CZ" sz="1700" dirty="0">
                <a:hlinkClick r:id="rId3"/>
              </a:rPr>
              <a:t>https://ori.hhs.gov/sites/default/files/plagiarism.pdf</a:t>
            </a:r>
            <a:r>
              <a:rPr lang="cs-CZ" sz="1700" dirty="0"/>
              <a:t> Citované </a:t>
            </a:r>
            <a:r>
              <a:rPr lang="cs-CZ" sz="1700" dirty="0" err="1"/>
              <a:t>podľa</a:t>
            </a:r>
            <a:r>
              <a:rPr lang="cs-CZ" sz="1700" dirty="0"/>
              <a:t>: </a:t>
            </a:r>
            <a:r>
              <a:rPr lang="sk-SK" sz="1700" dirty="0"/>
              <a:t>HRDINÁKOVÁ, Ľudmila a Lenka DUCHOŇOVÁ. 2014. Plagiátorstvo: Tutoriál. In: </a:t>
            </a:r>
            <a:r>
              <a:rPr lang="sk-SK" sz="1700" i="1" dirty="0"/>
              <a:t>Informačná gramotnosť: KEGA133UK‐4/2013</a:t>
            </a:r>
            <a:r>
              <a:rPr lang="sk-SK" sz="1700" dirty="0"/>
              <a:t> [online]. Bratislava: Univerzita Komenského v Bratislave, s. 2 [cit. 2020-10-20]. Dostupné na internete: https://midas.uniba.sk/wp-content/uploads/2016/02/midas-plagiatorstvo.pdf</a:t>
            </a:r>
            <a:endParaRPr lang="cs-CZ" sz="1700" dirty="0"/>
          </a:p>
          <a:p>
            <a:pPr marL="177800" indent="0">
              <a:buNone/>
            </a:pPr>
            <a:r>
              <a:rPr lang="cs-CZ" sz="1700" dirty="0"/>
              <a:t>2.</a:t>
            </a:r>
            <a:r>
              <a:rPr lang="sk-SK" sz="1700" dirty="0"/>
              <a:t> HRDINÁKOVÁ, Ľudmila a Lenka DUCHOŇOVÁ. 2014. Plagiátorstvo: Tutoriál. In: </a:t>
            </a:r>
            <a:r>
              <a:rPr lang="sk-SK" sz="1700" i="1" dirty="0"/>
              <a:t>Informačná gramotnosť: KEGA133UK‐4/2013</a:t>
            </a:r>
            <a:r>
              <a:rPr lang="sk-SK" sz="1700" dirty="0"/>
              <a:t> [online]. Bratislava: Univerzita Komenského v Bratislave, s. 2 [cit. 2020-10-20]. Dostupné na internete: https://midas.uniba.sk/wp-content/uploads/2016/02/midas-plagiatorstvo.pdf</a:t>
            </a:r>
          </a:p>
          <a:p>
            <a:pPr marL="457200" lvl="1" indent="0" algn="just">
              <a:buClr>
                <a:schemeClr val="bg2">
                  <a:lumMod val="25000"/>
                </a:schemeClr>
              </a:buClr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9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91CB8A-41E7-49B2-86E1-72B60131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/>
              <a:t>Formy </a:t>
            </a:r>
            <a:r>
              <a:rPr lang="cs-CZ" sz="4400" b="1" dirty="0" err="1"/>
              <a:t>plagiátorstva</a:t>
            </a:r>
            <a:endParaRPr lang="cs-CZ" sz="44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866C70-011F-44FB-9AA8-9CD3B7000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1892302"/>
            <a:ext cx="7886700" cy="3370629"/>
          </a:xfrm>
        </p:spPr>
        <p:txBody>
          <a:bodyPr/>
          <a:lstStyle/>
          <a:p>
            <a:r>
              <a:rPr lang="cs-CZ" dirty="0"/>
              <a:t> </a:t>
            </a:r>
            <a:r>
              <a:rPr lang="cs-CZ" dirty="0" err="1"/>
              <a:t>kopírovanie</a:t>
            </a:r>
            <a:r>
              <a:rPr lang="cs-CZ" dirty="0"/>
              <a:t> (CTRL+C)</a:t>
            </a:r>
          </a:p>
          <a:p>
            <a:r>
              <a:rPr lang="cs-CZ" dirty="0"/>
              <a:t> (ne)</a:t>
            </a:r>
            <a:r>
              <a:rPr lang="cs-CZ" dirty="0" err="1"/>
              <a:t>odôvodnená</a:t>
            </a:r>
            <a:r>
              <a:rPr lang="cs-CZ" dirty="0"/>
              <a:t> </a:t>
            </a:r>
            <a:r>
              <a:rPr lang="cs-CZ" dirty="0" err="1"/>
              <a:t>miera</a:t>
            </a:r>
            <a:endParaRPr lang="cs-CZ" dirty="0"/>
          </a:p>
          <a:p>
            <a:r>
              <a:rPr lang="cs-CZ" dirty="0"/>
              <a:t> drobné úpravy</a:t>
            </a:r>
          </a:p>
          <a:p>
            <a:r>
              <a:rPr lang="cs-CZ" dirty="0"/>
              <a:t> </a:t>
            </a:r>
            <a:r>
              <a:rPr lang="cs-CZ" dirty="0" err="1"/>
              <a:t>neuvedenie</a:t>
            </a:r>
            <a:r>
              <a:rPr lang="cs-CZ" dirty="0"/>
              <a:t> </a:t>
            </a:r>
            <a:r>
              <a:rPr lang="cs-CZ" dirty="0" err="1"/>
              <a:t>zdroja</a:t>
            </a:r>
            <a:r>
              <a:rPr lang="cs-CZ" dirty="0"/>
              <a:t> (</a:t>
            </a:r>
            <a:r>
              <a:rPr lang="cs-CZ" dirty="0" err="1"/>
              <a:t>vedomé</a:t>
            </a:r>
            <a:r>
              <a:rPr lang="cs-CZ" dirty="0"/>
              <a:t>, </a:t>
            </a:r>
            <a:r>
              <a:rPr lang="cs-CZ" dirty="0" err="1"/>
              <a:t>nevedomé</a:t>
            </a:r>
            <a:r>
              <a:rPr lang="cs-CZ" dirty="0"/>
              <a:t>)</a:t>
            </a:r>
          </a:p>
          <a:p>
            <a:r>
              <a:rPr lang="cs-CZ" dirty="0"/>
              <a:t> jeden zdroj</a:t>
            </a:r>
          </a:p>
          <a:p>
            <a:r>
              <a:rPr lang="cs-CZ" dirty="0"/>
              <a:t> </a:t>
            </a:r>
            <a:r>
              <a:rPr lang="cs-CZ" dirty="0" err="1"/>
              <a:t>lepenie</a:t>
            </a:r>
            <a:r>
              <a:rPr lang="cs-CZ" dirty="0"/>
              <a:t> </a:t>
            </a:r>
            <a:r>
              <a:rPr lang="cs-CZ" dirty="0" err="1"/>
              <a:t>textov</a:t>
            </a:r>
            <a:r>
              <a:rPr lang="cs-CZ" dirty="0"/>
              <a:t> (</a:t>
            </a:r>
            <a:r>
              <a:rPr lang="cs-CZ" dirty="0" err="1"/>
              <a:t>mashups</a:t>
            </a:r>
            <a:r>
              <a:rPr lang="cs-CZ" dirty="0"/>
              <a:t>)</a:t>
            </a:r>
          </a:p>
          <a:p>
            <a:r>
              <a:rPr lang="cs-CZ" dirty="0"/>
              <a:t> odkaz na </a:t>
            </a:r>
            <a:r>
              <a:rPr lang="cs-CZ" dirty="0" err="1"/>
              <a:t>neexistujúci</a:t>
            </a:r>
            <a:r>
              <a:rPr lang="cs-CZ" dirty="0"/>
              <a:t> zdroj</a:t>
            </a:r>
          </a:p>
          <a:p>
            <a:r>
              <a:rPr lang="cs-CZ" dirty="0"/>
              <a:t> </a:t>
            </a:r>
            <a:r>
              <a:rPr lang="cs-CZ" dirty="0" err="1"/>
              <a:t>vylepšovanie</a:t>
            </a:r>
            <a:r>
              <a:rPr lang="cs-CZ" dirty="0"/>
              <a:t> </a:t>
            </a:r>
            <a:r>
              <a:rPr lang="cs-CZ" dirty="0" err="1"/>
              <a:t>údajov</a:t>
            </a:r>
            <a:r>
              <a:rPr lang="cs-CZ" dirty="0"/>
              <a:t> citovaného </a:t>
            </a:r>
            <a:r>
              <a:rPr lang="cs-CZ" dirty="0" err="1"/>
              <a:t>zdroja</a:t>
            </a:r>
            <a:endParaRPr lang="cs-CZ" dirty="0"/>
          </a:p>
          <a:p>
            <a:pPr marL="590550" indent="-457200">
              <a:buFont typeface="+mj-lt"/>
              <a:buAutoNum type="arabicPeriod"/>
            </a:pPr>
            <a:endParaRPr lang="cs-CZ" dirty="0"/>
          </a:p>
          <a:p>
            <a:pPr marL="590550" indent="-457200">
              <a:buFont typeface="+mj-lt"/>
              <a:buAutoNum type="arabicPeriod"/>
            </a:pPr>
            <a:endParaRPr lang="cs-CZ" dirty="0"/>
          </a:p>
          <a:p>
            <a:pPr marL="590550" indent="-457200">
              <a:buFont typeface="+mj-lt"/>
              <a:buAutoNum type="arabicPeriod"/>
            </a:pPr>
            <a:endParaRPr lang="cs-CZ" dirty="0"/>
          </a:p>
          <a:p>
            <a:pPr marL="59055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434782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1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3955</TotalTime>
  <Words>2436</Words>
  <Application>Microsoft Office PowerPoint</Application>
  <PresentationFormat>Předvádění na obrazovce (4:3)</PresentationFormat>
  <Paragraphs>222</Paragraphs>
  <Slides>43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Calibri</vt:lpstr>
      <vt:lpstr>DaxlinePro-Regular</vt:lpstr>
      <vt:lpstr>Minion Pro</vt:lpstr>
      <vt:lpstr>MS Shell Dlg 2</vt:lpstr>
      <vt:lpstr>Myriad Pro</vt:lpstr>
      <vt:lpstr>šablona1</vt:lpstr>
      <vt:lpstr>Nebojme sa citovať   Citovanie a práca s citačným manažérom Citace PRO</vt:lpstr>
      <vt:lpstr>O čom to bude? (Obsah)</vt:lpstr>
      <vt:lpstr>Na zahriatie – mini test</vt:lpstr>
      <vt:lpstr>Na zahriatie – mini test</vt:lpstr>
      <vt:lpstr>Prečo vlastne citujeme?</vt:lpstr>
      <vt:lpstr>Prezentace aplikace PowerPoint</vt:lpstr>
      <vt:lpstr>Plagiátorstvo</vt:lpstr>
      <vt:lpstr>Plagiátorstvo</vt:lpstr>
      <vt:lpstr>Formy plagiátorstva</vt:lpstr>
      <vt:lpstr>Prezentace aplikace PowerPoint</vt:lpstr>
      <vt:lpstr>Citát (priamy citát)</vt:lpstr>
      <vt:lpstr>Parafráza</vt:lpstr>
      <vt:lpstr>Citát vs. parafráza</vt:lpstr>
      <vt:lpstr>Bibliografický odkaz (záznam)</vt:lpstr>
      <vt:lpstr>Sekundárna citácia</vt:lpstr>
      <vt:lpstr>Všeobecne známe informácie</vt:lpstr>
      <vt:lpstr>Prezentace aplikace PowerPoint</vt:lpstr>
      <vt:lpstr>Citačné štýly</vt:lpstr>
      <vt:lpstr>Citačné štýly</vt:lpstr>
      <vt:lpstr>Citačné štýly</vt:lpstr>
      <vt:lpstr>Norma  STN ISO 690</vt:lpstr>
      <vt:lpstr>Norma STN ISO 690 a STN ISO 690-2</vt:lpstr>
      <vt:lpstr>Metódy citovania</vt:lpstr>
      <vt:lpstr>Meno dátum (Author-date system)</vt:lpstr>
      <vt:lpstr>Author-date system</vt:lpstr>
      <vt:lpstr>Author-date system</vt:lpstr>
      <vt:lpstr>Zoznam literatúry v A-D system</vt:lpstr>
      <vt:lpstr>Author-date system</vt:lpstr>
      <vt:lpstr>Technika číselných odkazov</vt:lpstr>
      <vt:lpstr>Metóda priebežných poznámok (poznámky pod čiarou)</vt:lpstr>
      <vt:lpstr>Metóda priebežných poznámok (poznámky pod čiarou)</vt:lpstr>
      <vt:lpstr>Zásady pri citovaní</vt:lpstr>
      <vt:lpstr>Tlačené dokumenty</vt:lpstr>
      <vt:lpstr>Tlačené dokumenty</vt:lpstr>
      <vt:lpstr>Kniha (monografie)</vt:lpstr>
      <vt:lpstr>Elektronické dokumenty</vt:lpstr>
      <vt:lpstr>Elektronické dokumenty</vt:lpstr>
      <vt:lpstr>e-knihy (el. monografie)</vt:lpstr>
      <vt:lpstr>Citačný manažer Citace PRO Plus</vt:lpstr>
      <vt:lpstr>Citácie a Citace PRO v katalógu knižnice (ukážka z inej knižnice)</vt:lpstr>
      <vt:lpstr>Prezentace aplikace PowerPoint</vt:lpstr>
      <vt:lpstr>Použité zdroje:</vt:lpstr>
      <vt:lpstr> Henrieta Gábrišová zástupca pre SR Citace.com, s.r.o  Citace PRO, Pablikado, Digitalo e-mail: henrieta.gabrisova@citace.com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Kytnerová Markéta (131916)</dc:creator>
  <cp:lastModifiedBy>Adamino Gabris</cp:lastModifiedBy>
  <cp:revision>93</cp:revision>
  <dcterms:created xsi:type="dcterms:W3CDTF">2019-10-02T19:57:03Z</dcterms:created>
  <dcterms:modified xsi:type="dcterms:W3CDTF">2020-12-04T17:50:00Z</dcterms:modified>
</cp:coreProperties>
</file>