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5" r:id="rId3"/>
    <p:sldId id="264" r:id="rId4"/>
    <p:sldId id="270" r:id="rId5"/>
    <p:sldId id="285" r:id="rId6"/>
    <p:sldId id="287" r:id="rId7"/>
    <p:sldId id="281" r:id="rId8"/>
    <p:sldId id="286" r:id="rId9"/>
    <p:sldId id="283" r:id="rId10"/>
    <p:sldId id="284" r:id="rId11"/>
    <p:sldId id="271" r:id="rId12"/>
    <p:sldId id="282" r:id="rId13"/>
    <p:sldId id="288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552B7F8D-9023-432E-826D-B81EC63232A2}">
          <p14:sldIdLst>
            <p14:sldId id="256"/>
            <p14:sldId id="265"/>
            <p14:sldId id="264"/>
            <p14:sldId id="270"/>
            <p14:sldId id="285"/>
            <p14:sldId id="287"/>
            <p14:sldId id="281"/>
            <p14:sldId id="286"/>
            <p14:sldId id="283"/>
            <p14:sldId id="284"/>
            <p14:sldId id="271"/>
            <p14:sldId id="282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18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28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531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83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4855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57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6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58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37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1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48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2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9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05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3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7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ulib.s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s3g.sk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4251" y="638176"/>
            <a:ext cx="11047749" cy="2541431"/>
          </a:xfrm>
        </p:spPr>
        <p:txBody>
          <a:bodyPr>
            <a:noAutofit/>
          </a:bodyPr>
          <a:lstStyle/>
          <a:p>
            <a:pPr algn="ctr"/>
            <a:r>
              <a:rPr lang="sk-SK" sz="5500" b="1" cap="all" dirty="0">
                <a:solidFill>
                  <a:srgbClr val="002060"/>
                </a:solidFill>
                <a:latin typeface="Candara" panose="020E0502030303020204" pitchFamily="34" charset="0"/>
              </a:rPr>
              <a:t>Rešerš a </a:t>
            </a:r>
            <a:r>
              <a:rPr lang="sk-SK" sz="5500" b="1" cap="all" dirty="0" err="1">
                <a:solidFill>
                  <a:srgbClr val="002060"/>
                </a:solidFill>
                <a:latin typeface="Candara" panose="020E0502030303020204" pitchFamily="34" charset="0"/>
              </a:rPr>
              <a:t>infozdroje</a:t>
            </a:r>
            <a:br>
              <a:rPr lang="sk-SK" sz="5500" b="1" cap="all" dirty="0">
                <a:solidFill>
                  <a:srgbClr val="002060"/>
                </a:solidFill>
                <a:latin typeface="Candara" panose="020E0502030303020204" pitchFamily="34" charset="0"/>
              </a:rPr>
            </a:br>
            <a:endParaRPr lang="sk-SK" sz="5500" b="1" cap="all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842" y="3823894"/>
            <a:ext cx="1812566" cy="1812566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0194215" y="6170495"/>
            <a:ext cx="1543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>
                <a:solidFill>
                  <a:srgbClr val="002060"/>
                </a:solidFill>
                <a:latin typeface="Candara" panose="020E0502030303020204" pitchFamily="34" charset="0"/>
              </a:rPr>
              <a:t>www.pulib.sk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406316" y="6170495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002060"/>
                </a:solidFill>
                <a:latin typeface="Candara" panose="020E0502030303020204" pitchFamily="34" charset="0"/>
              </a:rPr>
              <a:t>Mária </a:t>
            </a:r>
            <a:r>
              <a:rPr lang="sk-SK" b="1" dirty="0" err="1">
                <a:solidFill>
                  <a:srgbClr val="002060"/>
                </a:solidFill>
                <a:latin typeface="Candara" panose="020E0502030303020204" pitchFamily="34" charset="0"/>
              </a:rPr>
              <a:t>Sárossyová</a:t>
            </a:r>
            <a:endParaRPr lang="sk-SK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56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V prípade, že nám nájdený zoznam dokumentov vyhovuje, môžeme s ním ďalej pracovať. </a:t>
            </a: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Môžeme si ho:</a:t>
            </a:r>
          </a:p>
          <a:p>
            <a:pPr lvl="1">
              <a:lnSpc>
                <a:spcPct val="150000"/>
              </a:lnSpc>
            </a:pPr>
            <a:r>
              <a:rPr lang="sk-SK" sz="2200" b="1" dirty="0">
                <a:solidFill>
                  <a:srgbClr val="002060"/>
                </a:solidFill>
                <a:latin typeface="Candara" panose="020E0502030303020204" pitchFamily="34" charset="0"/>
              </a:rPr>
              <a:t>vytlačiť, </a:t>
            </a:r>
          </a:p>
          <a:p>
            <a:pPr lvl="1">
              <a:lnSpc>
                <a:spcPct val="150000"/>
              </a:lnSpc>
            </a:pPr>
            <a:r>
              <a:rPr lang="sk-SK" sz="2200" b="1" dirty="0">
                <a:solidFill>
                  <a:srgbClr val="002060"/>
                </a:solidFill>
                <a:latin typeface="Candara" panose="020E0502030303020204" pitchFamily="34" charset="0"/>
              </a:rPr>
              <a:t>uložiť do osobnej schránky, </a:t>
            </a:r>
          </a:p>
          <a:p>
            <a:pPr lvl="1">
              <a:lnSpc>
                <a:spcPct val="150000"/>
              </a:lnSpc>
            </a:pPr>
            <a:r>
              <a:rPr lang="sk-SK" sz="2200" b="1" dirty="0">
                <a:solidFill>
                  <a:srgbClr val="002060"/>
                </a:solidFill>
                <a:latin typeface="Candara" panose="020E0502030303020204" pitchFamily="34" charset="0"/>
              </a:rPr>
              <a:t>zaslať na emailovú adresu. 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	(Možnosti sa v jednotlivých databázach a katalógoch líšia.)</a:t>
            </a:r>
          </a:p>
        </p:txBody>
      </p:sp>
    </p:spTree>
    <p:extLst>
      <p:ext uri="{BB962C8B-B14F-4D97-AF65-F5344CB8AC3E}">
        <p14:creationId xmlns:p14="http://schemas.microsoft.com/office/powerpoint/2010/main" val="1903544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Kde vyhľadávať?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388623" y="1527716"/>
            <a:ext cx="9320290" cy="5194817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Univerzitná knižnica PU na svojej webovej stránke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  <a:hlinkClick r:id="rId2"/>
              </a:rPr>
              <a:t>www.pulib.sk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v sekcii </a:t>
            </a:r>
            <a:r>
              <a:rPr lang="sk-SK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Infozdroje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zabezpečuje prístup do mnohých </a:t>
            </a:r>
            <a:r>
              <a:rPr lang="sk-SK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plnotextových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elektronických informačných zdrojov, databáz a katalógov. </a:t>
            </a:r>
          </a:p>
          <a:p>
            <a:pPr fontAlgn="base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V rámci PU je prístup do platených </a:t>
            </a:r>
            <a:r>
              <a:rPr lang="sk-SK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infozdrojov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 voľný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, vzdialený prístup k databázam je zabezpečený cez službu </a:t>
            </a:r>
            <a:r>
              <a:rPr lang="sk-SK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EzProxy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na základe autentifikačných údajov (prihlasovacie meno a heslo) z knižničného systému UK PU.</a:t>
            </a:r>
          </a:p>
          <a:p>
            <a:pPr fontAlgn="base"/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fontAlgn="base"/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707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k-SK" b="1">
                <a:solidFill>
                  <a:srgbClr val="C00000"/>
                </a:solidFill>
                <a:latin typeface="Candara" panose="020E0502030303020204" pitchFamily="34" charset="0"/>
              </a:rPr>
              <a:t>Kde vyhľadávať?</a:t>
            </a:r>
            <a:endParaRPr lang="sk-SK" b="1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Zástupný objekt pre obsah 2"/>
          <p:cNvSpPr txBox="1">
            <a:spLocks/>
          </p:cNvSpPr>
          <p:nvPr/>
        </p:nvSpPr>
        <p:spPr>
          <a:xfrm>
            <a:off x="2592925" y="1473200"/>
            <a:ext cx="9320290" cy="51138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1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Veľkým prínosom pri hľadaní informačných zdrojov je 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Centrálny vyhľadávací portál UK PU SUMMON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. Cez túto </a:t>
            </a:r>
            <a:r>
              <a:rPr lang="sk-SK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discovery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službu vyhľadávame vo všetkých online e-zdrojoch dostupných na univerzite. Okrem jednoduchého je k dispozícii aj rozšírené vyhľadávanie.</a:t>
            </a:r>
          </a:p>
          <a:p>
            <a:pPr fontAlgn="base">
              <a:lnSpc>
                <a:spcPct val="11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Ďalej sú prístupné </a:t>
            </a:r>
            <a:r>
              <a:rPr lang="sk-SK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plnotextové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zahraničné databázy a citačné indexy, napr. 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Web of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Science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Scopus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ProQuest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Central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Ebsco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a mnoho ďalších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  <a:p>
            <a:pPr fontAlgn="base">
              <a:lnSpc>
                <a:spcPct val="110000"/>
              </a:lnSpc>
            </a:pP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Slovenská knižnica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(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  <a:hlinkClick r:id="rId2"/>
              </a:rPr>
              <a:t>www.kis3g.sk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) pomáha pri vyhľadávaní v slovenskej literatúre.</a:t>
            </a:r>
          </a:p>
          <a:p>
            <a:pPr fontAlgn="base">
              <a:lnSpc>
                <a:spcPct val="11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Pre študentov FZO sú veľkými pomocníkmi pri vyhľadávaní literatúry 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Slovenská lekárska knižnica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a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Bibliographia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Medica</a:t>
            </a:r>
            <a:r>
              <a:rPr lang="sk-SK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b="1" i="1" dirty="0" err="1">
                <a:solidFill>
                  <a:srgbClr val="002060"/>
                </a:solidFill>
                <a:latin typeface="Candara" panose="020E0502030303020204" pitchFamily="34" charset="0"/>
              </a:rPr>
              <a:t>Čechoslovaca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fontAlgn="base">
              <a:buNone/>
            </a:pP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317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sk-SK" b="1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Zástupný objekt pre obsah 2"/>
          <p:cNvSpPr txBox="1">
            <a:spLocks/>
          </p:cNvSpPr>
          <p:nvPr/>
        </p:nvSpPr>
        <p:spPr>
          <a:xfrm>
            <a:off x="2592925" y="1473200"/>
            <a:ext cx="9320290" cy="5113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Študenti si rešerše vyhotovujú 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sami</a:t>
            </a:r>
            <a:r>
              <a:rPr lang="en-US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(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bezplatne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). 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Konzultácie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sú možné v Multimediálnej a databázovej študovni alebo e-mailom na adrese </a:t>
            </a:r>
            <a:r>
              <a:rPr lang="sk-SK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mds</a:t>
            </a:r>
            <a:r>
              <a:rPr lang="en-US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@pulib.sk</a:t>
            </a:r>
            <a:r>
              <a:rPr lang="en-US" sz="2400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0" indent="0" fontAlgn="base">
              <a:buNone/>
            </a:pP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58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Čo je rešerš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89212" y="1527717"/>
            <a:ext cx="9320290" cy="4968000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Rešerš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 je 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vyhľadávanie údajov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 na určitú tému v publikovanej literatúre, ako aj 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súhrn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 či prehľad týchto údajov. </a:t>
            </a:r>
          </a:p>
          <a:p>
            <a:pPr fontAlgn="base">
              <a:lnSpc>
                <a:spcPct val="15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Výsledkom rešeršnej činnosti je </a:t>
            </a:r>
            <a:r>
              <a:rPr lang="en-US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zoznam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 bibliografický</a:t>
            </a:r>
            <a:r>
              <a:rPr lang="en-US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ch</a:t>
            </a:r>
            <a:r>
              <a:rPr lang="en-US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údajov o dokumentoch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, ktorý obsahuje základné bibliografické údaje (autor, názov, miesto a rok vydania) a prípadne i ďalší popis (kľúčové slová, abstrakt)</a:t>
            </a:r>
            <a:r>
              <a:rPr lang="en-US" sz="24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vyhľadaných </a:t>
            </a:r>
            <a:r>
              <a:rPr lang="en-US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informa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č</a:t>
            </a:r>
            <a:r>
              <a:rPr lang="en-US" sz="2400" dirty="0">
                <a:solidFill>
                  <a:srgbClr val="002060"/>
                </a:solidFill>
                <a:latin typeface="Candara" panose="020E0502030303020204" pitchFamily="34" charset="0"/>
              </a:rPr>
              <a:t>n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ý</a:t>
            </a:r>
            <a:r>
              <a:rPr lang="en-US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ch</a:t>
            </a:r>
            <a:r>
              <a:rPr lang="en-US" sz="24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zdrojov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524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1315453"/>
            <a:ext cx="9320290" cy="539014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800" dirty="0">
                <a:solidFill>
                  <a:srgbClr val="002060"/>
                </a:solidFill>
                <a:latin typeface="Candara" panose="020E0502030303020204" pitchFamily="34" charset="0"/>
              </a:rPr>
              <a:t>Prvým krokom je výber vhodných </a:t>
            </a:r>
            <a:r>
              <a:rPr lang="sk-SK" sz="2800" b="1" dirty="0">
                <a:solidFill>
                  <a:srgbClr val="002060"/>
                </a:solidFill>
                <a:latin typeface="Candara" panose="020E0502030303020204" pitchFamily="34" charset="0"/>
              </a:rPr>
              <a:t>kľúčových slov</a:t>
            </a:r>
            <a:r>
              <a:rPr lang="sk-SK" sz="2800" dirty="0">
                <a:solidFill>
                  <a:srgbClr val="002060"/>
                </a:solidFill>
                <a:latin typeface="Candara" panose="020E0502030303020204" pitchFamily="34" charset="0"/>
              </a:rPr>
              <a:t>, ktoré vyjadrujú obsah stanovenej témy. Nemusia vychádzať priamo z názvu témy, ale je možné ich nahradiť aj rôznymi synonymami alebo bežne používanými termínmi.</a:t>
            </a:r>
          </a:p>
          <a:p>
            <a:pPr>
              <a:lnSpc>
                <a:spcPct val="150000"/>
              </a:lnSpc>
            </a:pPr>
            <a:r>
              <a:rPr lang="sk-SK" sz="2800" dirty="0">
                <a:solidFill>
                  <a:srgbClr val="002060"/>
                </a:solidFill>
                <a:latin typeface="Candara" panose="020E0502030303020204" pitchFamily="34" charset="0"/>
              </a:rPr>
              <a:t>Kľúčové slová zadávame postupne a v jazyku používanej databázy alebo katalógu.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b="1" i="1" dirty="0">
                <a:solidFill>
                  <a:srgbClr val="002060"/>
                </a:solidFill>
                <a:latin typeface="Candara" panose="020E0502030303020204" pitchFamily="34" charset="0"/>
              </a:rPr>
              <a:t>Príklad: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Téma: Starnutie populácie na Slovensku.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Kľúčové slová: starnutie, starnutie populácie Slovensko (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aging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population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aging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, Slovakia)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Synonymá a príbuzné termíny: seniori, starší ľudia, starší človek, sociálna politika (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seniors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elderly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social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6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policy</a:t>
            </a:r>
            <a:r>
              <a:rPr lang="sk-SK" sz="2600" i="1" dirty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2540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1905000"/>
            <a:ext cx="9221788" cy="3361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Je možné, že pri zadaní všeobecných kľúčových slov nám databáza vyhľadá obrovské množstvo vyhľadaných údajov. Pomocou  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booleovských (logických) operátorov, špeciálnych znakov a filtrov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môžeme vyhľadávanie presnejšie vymedziť a zacieliť. </a:t>
            </a:r>
          </a:p>
          <a:p>
            <a:pPr marL="0" indent="0">
              <a:buNone/>
            </a:pP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2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2069431"/>
            <a:ext cx="8915400" cy="316029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Základné </a:t>
            </a:r>
            <a:r>
              <a:rPr lang="sk-SK" sz="2400" b="1" dirty="0">
                <a:solidFill>
                  <a:srgbClr val="C00000"/>
                </a:solidFill>
                <a:latin typeface="Candara" panose="020E0502030303020204" pitchFamily="34" charset="0"/>
              </a:rPr>
              <a:t>booleovské operátory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môžeme zapísať anglickým slovom alebo pomocou nasledujúcich konvencií: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sk-SK" sz="2600" b="1" dirty="0">
                <a:solidFill>
                  <a:srgbClr val="C00000"/>
                </a:solidFill>
                <a:latin typeface="Candara" panose="020E0502030303020204" pitchFamily="34" charset="0"/>
              </a:rPr>
              <a:t>AND</a:t>
            </a:r>
            <a:r>
              <a:rPr lang="sk-SK" sz="2600" dirty="0">
                <a:solidFill>
                  <a:srgbClr val="C00000"/>
                </a:solidFill>
                <a:latin typeface="Candara" panose="020E0502030303020204" pitchFamily="34" charset="0"/>
              </a:rPr>
              <a:t> + &amp;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(znamienko plus alebo znak </a:t>
            </a:r>
            <a:r>
              <a:rPr lang="sk-SK" sz="2400" dirty="0" err="1">
                <a:solidFill>
                  <a:srgbClr val="002060"/>
                </a:solidFill>
                <a:latin typeface="Candara" panose="020E0502030303020204" pitchFamily="34" charset="0"/>
              </a:rPr>
              <a:t>ampersand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Logický súčin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- vo vyhľadanom dokumente sa budú nachádzať všetky zadané kľúčové slová, napr.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Univerzitná AND knižnica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453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1596188"/>
            <a:ext cx="8915400" cy="502920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sk-SK" sz="2600" b="1" dirty="0">
                <a:solidFill>
                  <a:srgbClr val="C00000"/>
                </a:solidFill>
                <a:latin typeface="Candara" panose="020E0502030303020204" pitchFamily="34" charset="0"/>
              </a:rPr>
              <a:t>OR</a:t>
            </a:r>
            <a:r>
              <a:rPr lang="sk-SK" sz="2600" dirty="0">
                <a:solidFill>
                  <a:srgbClr val="C00000"/>
                </a:solidFill>
                <a:latin typeface="Candara" panose="020E0502030303020204" pitchFamily="34" charset="0"/>
              </a:rPr>
              <a:t>  |</a:t>
            </a:r>
            <a:r>
              <a:rPr lang="sk-SK" sz="2400" dirty="0">
                <a:solidFill>
                  <a:srgbClr val="C00000"/>
                </a:solidFill>
                <a:latin typeface="Candara" panose="020E0502030303020204" pitchFamily="34" charset="0"/>
              </a:rPr>
              <a:t> 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(dlhá zvislá čiara)</a:t>
            </a:r>
          </a:p>
          <a:p>
            <a:pPr lvl="1">
              <a:lnSpc>
                <a:spcPct val="150000"/>
              </a:lnSpc>
            </a:pP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Logický súčet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- vyhľadajú sa zdroje, ktoré obsahujú jedno alebo druhé, alebo obidve vyhľadávané kľúčové slová. Vyhľadávanie sa rozširuje. Je vhodné ho použiť pri zameniteľných alebo podobných slovách či synonymách, napr.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senior OR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older</a:t>
            </a:r>
            <a:endParaRPr lang="sk-SK" sz="2400" i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sk-SK" sz="2600" b="1" dirty="0">
                <a:solidFill>
                  <a:srgbClr val="C00000"/>
                </a:solidFill>
                <a:latin typeface="Candara" panose="020E0502030303020204" pitchFamily="34" charset="0"/>
              </a:rPr>
              <a:t>NOT</a:t>
            </a:r>
            <a:r>
              <a:rPr lang="sk-SK" sz="2600" dirty="0">
                <a:solidFill>
                  <a:srgbClr val="C00000"/>
                </a:solidFill>
                <a:latin typeface="Candara" panose="020E0502030303020204" pitchFamily="34" charset="0"/>
              </a:rPr>
              <a:t> ~ 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(vlnovka, tilda)</a:t>
            </a:r>
          </a:p>
          <a:p>
            <a:pPr lvl="1">
              <a:lnSpc>
                <a:spcPct val="150000"/>
              </a:lnSpc>
            </a:pP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Logická negácia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- vylúčime termíny, ktoré nechceme. NOT znižuje počet vyhľadaných záznamov, napr.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starnutie NOT starý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65046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92925" y="1264555"/>
            <a:ext cx="9320290" cy="52164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sz="2900" b="1" dirty="0">
                <a:solidFill>
                  <a:srgbClr val="C00000"/>
                </a:solidFill>
                <a:latin typeface="Candara" panose="020E0502030303020204" pitchFamily="34" charset="0"/>
              </a:rPr>
              <a:t>Špeciálne znaky</a:t>
            </a:r>
            <a:r>
              <a:rPr lang="sk-SK" sz="2900" dirty="0">
                <a:solidFill>
                  <a:srgbClr val="C00000"/>
                </a:solidFill>
                <a:latin typeface="Candara" panose="020E0502030303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sk-SK" sz="3600" b="1" dirty="0">
                <a:solidFill>
                  <a:srgbClr val="C00000"/>
                </a:solidFill>
                <a:latin typeface="Candara" panose="020E0502030303020204" pitchFamily="34" charset="0"/>
              </a:rPr>
              <a:t>*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 –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hviezdička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sa používa namiesto jedného alebo viacerých znakov na konci výrazu,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napr. pomocou výrazu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univerzit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* vyhľadáme slová: univerzita, univerzitná, univerzitný</a:t>
            </a:r>
          </a:p>
          <a:p>
            <a:pPr>
              <a:lnSpc>
                <a:spcPct val="150000"/>
              </a:lnSpc>
            </a:pPr>
            <a:r>
              <a:rPr lang="sk-SK" sz="3600" b="1" dirty="0">
                <a:solidFill>
                  <a:srgbClr val="C00000"/>
                </a:solidFill>
                <a:latin typeface="Candara" panose="020E0502030303020204" pitchFamily="34" charset="0"/>
              </a:rPr>
              <a:t>?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 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–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otáznik 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nahrádza jeden alebo viac ľubovoľných znakov na konkrétnom mieste slova. Využíva sa napr. pri rozdielnom pravopise britskej a americkej angličtiny,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napr. pomocou výrazu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col?r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 vyhľadáme termíny: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color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colour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 ale aj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Collier</a:t>
            </a:r>
            <a:endParaRPr lang="sk-SK" sz="2400" i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</a:pPr>
            <a:r>
              <a:rPr lang="sk-SK" sz="3600" dirty="0">
                <a:solidFill>
                  <a:srgbClr val="C00000"/>
                </a:solidFill>
                <a:latin typeface="Candara" panose="020E0502030303020204" pitchFamily="34" charset="0"/>
              </a:rPr>
              <a:t>#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–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mriežka</a:t>
            </a:r>
            <a:r>
              <a:rPr lang="sk-SK" sz="2400" dirty="0">
                <a:solidFill>
                  <a:srgbClr val="002060"/>
                </a:solidFill>
                <a:latin typeface="Candara" panose="020E0502030303020204" pitchFamily="34" charset="0"/>
              </a:rPr>
              <a:t> nahrádza presne jeden znak pri slovách s rôznym pravopisom, kedy jedna verzia slova má o jeden znak viac, než druhá verzia toho slova, 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napr. použitím výrazu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t#eológia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 vyhľadáme: </a:t>
            </a:r>
            <a:r>
              <a:rPr lang="sk-SK" sz="24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theológia</a:t>
            </a:r>
            <a:r>
              <a:rPr lang="sk-SK" sz="2400" i="1" dirty="0">
                <a:solidFill>
                  <a:srgbClr val="002060"/>
                </a:solidFill>
                <a:latin typeface="Candara" panose="020E0502030303020204" pitchFamily="34" charset="0"/>
              </a:rPr>
              <a:t> aj teológia</a:t>
            </a:r>
          </a:p>
        </p:txBody>
      </p:sp>
    </p:spTree>
    <p:extLst>
      <p:ext uri="{BB962C8B-B14F-4D97-AF65-F5344CB8AC3E}">
        <p14:creationId xmlns:p14="http://schemas.microsoft.com/office/powerpoint/2010/main" val="4097205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4731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k-SK" sz="2800" dirty="0">
                <a:solidFill>
                  <a:srgbClr val="C00000"/>
                </a:solidFill>
                <a:latin typeface="Candara" panose="020E0502030303020204" pitchFamily="34" charset="0"/>
              </a:rPr>
              <a:t>!</a:t>
            </a:r>
            <a:r>
              <a:rPr lang="sk-SK" sz="22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000" dirty="0">
                <a:solidFill>
                  <a:srgbClr val="002060"/>
                </a:solidFill>
                <a:latin typeface="Candara" panose="020E0502030303020204" pitchFamily="34" charset="0"/>
              </a:rPr>
              <a:t>– 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výkričník</a:t>
            </a:r>
            <a:r>
              <a:rPr lang="sk-SK" sz="2000" dirty="0">
                <a:solidFill>
                  <a:srgbClr val="002060"/>
                </a:solidFill>
                <a:latin typeface="Candara" panose="020E0502030303020204" pitchFamily="34" charset="0"/>
              </a:rPr>
              <a:t> sa môže použiť na nájdenie záznamov so slovom, v ktorom sa môže líšiť jediný znak, 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napr. zadaním </a:t>
            </a:r>
            <a:r>
              <a:rPr lang="sk-SK" sz="20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filo!ofia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 nájdeme slová </a:t>
            </a:r>
            <a:r>
              <a:rPr lang="sk-SK" sz="20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filosofia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, aj filozofia</a:t>
            </a:r>
          </a:p>
          <a:p>
            <a:pPr>
              <a:lnSpc>
                <a:spcPct val="150000"/>
              </a:lnSpc>
            </a:pPr>
            <a:r>
              <a:rPr lang="sk-SK" sz="2800" dirty="0">
                <a:solidFill>
                  <a:srgbClr val="C00000"/>
                </a:solidFill>
                <a:latin typeface="Candara" panose="020E0502030303020204" pitchFamily="34" charset="0"/>
              </a:rPr>
              <a:t>()</a:t>
            </a:r>
            <a:r>
              <a:rPr lang="sk-SK" sz="22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000" dirty="0">
                <a:solidFill>
                  <a:srgbClr val="002060"/>
                </a:solidFill>
                <a:latin typeface="Candara" panose="020E0502030303020204" pitchFamily="34" charset="0"/>
              </a:rPr>
              <a:t>– 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zátvorkami</a:t>
            </a:r>
            <a:r>
              <a:rPr lang="sk-SK" sz="2000" dirty="0">
                <a:solidFill>
                  <a:srgbClr val="002060"/>
                </a:solidFill>
                <a:latin typeface="Candara" panose="020E0502030303020204" pitchFamily="34" charset="0"/>
              </a:rPr>
              <a:t> stanovujeme prioritu – požiadavky v zátvorkách budú spracované ako prvé, 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napr. (senior NOT </a:t>
            </a:r>
            <a:r>
              <a:rPr lang="sk-SK" sz="20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old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) AND (</a:t>
            </a:r>
            <a:r>
              <a:rPr lang="sk-SK" sz="20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social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sk-SK" sz="2000" i="1" dirty="0" err="1">
                <a:solidFill>
                  <a:srgbClr val="002060"/>
                </a:solidFill>
                <a:latin typeface="Candara" panose="020E0502030303020204" pitchFamily="34" charset="0"/>
              </a:rPr>
              <a:t>policy</a:t>
            </a:r>
            <a:r>
              <a:rPr lang="sk-SK" sz="2000" i="1" dirty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0099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C00000"/>
                </a:solidFill>
                <a:latin typeface="Candara" panose="020E0502030303020204" pitchFamily="34" charset="0"/>
              </a:rPr>
              <a:t>Ako správne vyhľadávať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89212" y="1483895"/>
            <a:ext cx="8915400" cy="46923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k-SK" sz="2600" dirty="0">
                <a:solidFill>
                  <a:srgbClr val="002060"/>
                </a:solidFill>
                <a:latin typeface="Candara" panose="020E0502030303020204" pitchFamily="34" charset="0"/>
              </a:rPr>
              <a:t>Ak sa nám aj napriek týmto logickým operátorom a špeciálnym znakom vyhľadá priveľa záznamov, je vhodné vyhľadávanie spresniť použitím </a:t>
            </a:r>
            <a:r>
              <a:rPr lang="sk-SK" sz="2600" b="1" dirty="0">
                <a:solidFill>
                  <a:srgbClr val="C00000"/>
                </a:solidFill>
                <a:latin typeface="Candara" panose="020E0502030303020204" pitchFamily="34" charset="0"/>
              </a:rPr>
              <a:t>filtrov</a:t>
            </a:r>
            <a:r>
              <a:rPr lang="sk-SK" sz="2600" dirty="0">
                <a:solidFill>
                  <a:srgbClr val="002060"/>
                </a:solidFill>
                <a:latin typeface="Candara" panose="020E0502030303020204" pitchFamily="34" charset="0"/>
              </a:rPr>
              <a:t>, kam patria: </a:t>
            </a:r>
          </a:p>
          <a:p>
            <a:pPr lvl="1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rok vydania, </a:t>
            </a:r>
          </a:p>
          <a:p>
            <a:pPr lvl="1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autor, </a:t>
            </a:r>
          </a:p>
          <a:p>
            <a:pPr lvl="1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vydavateľ, </a:t>
            </a:r>
          </a:p>
          <a:p>
            <a:pPr lvl="1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jazyk, </a:t>
            </a:r>
          </a:p>
          <a:p>
            <a:pPr lvl="1">
              <a:lnSpc>
                <a:spcPct val="150000"/>
              </a:lnSpc>
            </a:pP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druh dokumentu (kniha, článok v časopise), </a:t>
            </a:r>
          </a:p>
          <a:p>
            <a:pPr lvl="1">
              <a:lnSpc>
                <a:spcPct val="150000"/>
              </a:lnSpc>
            </a:pPr>
            <a:r>
              <a:rPr lang="sk-SK" sz="24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fulltext</a:t>
            </a:r>
            <a:r>
              <a:rPr lang="sk-SK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 a pod. </a:t>
            </a:r>
          </a:p>
          <a:p>
            <a:endParaRPr lang="sk-SK" sz="24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056253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Teplá modr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1231</TotalTime>
  <Words>798</Words>
  <Application>Microsoft Office PowerPoint</Application>
  <PresentationFormat>Širokouhlá</PresentationFormat>
  <Paragraphs>59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Arial</vt:lpstr>
      <vt:lpstr>Candara</vt:lpstr>
      <vt:lpstr>Century Gothic</vt:lpstr>
      <vt:lpstr>Wingdings 3</vt:lpstr>
      <vt:lpstr>Dym</vt:lpstr>
      <vt:lpstr>Rešerš a infozdroje </vt:lpstr>
      <vt:lpstr>Čo je rešerš</vt:lpstr>
      <vt:lpstr>Ako správne vyhľadávať</vt:lpstr>
      <vt:lpstr>Ako správne vyhľadávať</vt:lpstr>
      <vt:lpstr>Ako správne vyhľadávať</vt:lpstr>
      <vt:lpstr>Ako správne vyhľadávať</vt:lpstr>
      <vt:lpstr>Ako správne vyhľadávať</vt:lpstr>
      <vt:lpstr>Ako správne vyhľadávať</vt:lpstr>
      <vt:lpstr>Ako správne vyhľadávať</vt:lpstr>
      <vt:lpstr>Ako správne vyhľadávať</vt:lpstr>
      <vt:lpstr>Kde vyhľadávať?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Rešerš a infozdroje </dc:title>
  <dc:creator>Martina</dc:creator>
  <cp:lastModifiedBy>Radko Marusa</cp:lastModifiedBy>
  <cp:revision>111</cp:revision>
  <cp:lastPrinted>2020-09-10T08:15:38Z</cp:lastPrinted>
  <dcterms:created xsi:type="dcterms:W3CDTF">2020-08-27T07:07:42Z</dcterms:created>
  <dcterms:modified xsi:type="dcterms:W3CDTF">2020-10-27T08:53:15Z</dcterms:modified>
</cp:coreProperties>
</file>